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64" r:id="rId2"/>
    <p:sldId id="879" r:id="rId3"/>
    <p:sldId id="778" r:id="rId4"/>
    <p:sldId id="877" r:id="rId5"/>
    <p:sldId id="881" r:id="rId6"/>
    <p:sldId id="263" r:id="rId7"/>
    <p:sldId id="782" r:id="rId8"/>
    <p:sldId id="880" r:id="rId9"/>
    <p:sldId id="262" r:id="rId10"/>
    <p:sldId id="874" r:id="rId11"/>
    <p:sldId id="875" r:id="rId12"/>
    <p:sldId id="266" r:id="rId13"/>
    <p:sldId id="878" r:id="rId14"/>
    <p:sldId id="839" r:id="rId15"/>
    <p:sldId id="267" r:id="rId16"/>
    <p:sldId id="872" r:id="rId17"/>
    <p:sldId id="882" r:id="rId18"/>
  </p:sldIdLst>
  <p:sldSz cx="12192000" cy="6858000"/>
  <p:notesSz cx="6954838" cy="9240838"/>
  <p:defaultTextStyle>
    <a:defPPr>
      <a:defRPr lang="en-US"/>
    </a:defPPr>
    <a:lvl1pPr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9E98D-BEF5-4F47-9CE8-8F9142564B18}" v="19" dt="2021-09-20T05:54:45.148"/>
    <p1510:client id="{D904D62D-108E-4349-A760-1DABCDCDEC68}" v="79" dt="2021-09-20T00:24:27.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114" d="100"/>
          <a:sy n="114" d="100"/>
        </p:scale>
        <p:origin x="420" y="84"/>
      </p:cViewPr>
      <p:guideLst/>
    </p:cSldViewPr>
  </p:slideViewPr>
  <p:notesTextViewPr>
    <p:cViewPr>
      <p:scale>
        <a:sx n="3" d="2"/>
        <a:sy n="3" d="2"/>
      </p:scale>
      <p:origin x="0" y="0"/>
    </p:cViewPr>
  </p:notesTextViewPr>
  <p:notesViewPr>
    <p:cSldViewPr snapToGrid="0">
      <p:cViewPr varScale="1">
        <p:scale>
          <a:sx n="50" d="100"/>
          <a:sy n="50" d="100"/>
        </p:scale>
        <p:origin x="269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Sternoff" userId="288a3d12-06b6-4be2-9468-23d9957c057c" providerId="ADAL" clId="{32120745-B0BC-4FCB-B2C9-E2FCE15E9AD0}"/>
    <pc:docChg chg="delSld">
      <pc:chgData name="Ryan Sternoff" userId="288a3d12-06b6-4be2-9468-23d9957c057c" providerId="ADAL" clId="{32120745-B0BC-4FCB-B2C9-E2FCE15E9AD0}" dt="2021-09-20T21:29:56.329" v="1" actId="2696"/>
      <pc:docMkLst>
        <pc:docMk/>
      </pc:docMkLst>
      <pc:sldChg chg="del">
        <pc:chgData name="Ryan Sternoff" userId="288a3d12-06b6-4be2-9468-23d9957c057c" providerId="ADAL" clId="{32120745-B0BC-4FCB-B2C9-E2FCE15E9AD0}" dt="2021-09-20T21:29:56.329" v="1" actId="2696"/>
        <pc:sldMkLst>
          <pc:docMk/>
          <pc:sldMk cId="3165260987" sldId="777"/>
        </pc:sldMkLst>
      </pc:sldChg>
      <pc:sldChg chg="del">
        <pc:chgData name="Ryan Sternoff" userId="288a3d12-06b6-4be2-9468-23d9957c057c" providerId="ADAL" clId="{32120745-B0BC-4FCB-B2C9-E2FCE15E9AD0}" dt="2021-09-20T21:29:52.751" v="0" actId="2696"/>
        <pc:sldMkLst>
          <pc:docMk/>
          <pc:sldMk cId="3748280730" sldId="8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1F5BB4-2E14-4B5F-96F3-1D61C642C584}"/>
              </a:ext>
            </a:extLst>
          </p:cNvPr>
          <p:cNvSpPr>
            <a:spLocks noGrp="1"/>
          </p:cNvSpPr>
          <p:nvPr>
            <p:ph type="hdr" sz="quarter"/>
          </p:nvPr>
        </p:nvSpPr>
        <p:spPr>
          <a:xfrm>
            <a:off x="0" y="0"/>
            <a:ext cx="3013763" cy="463647"/>
          </a:xfrm>
          <a:prstGeom prst="rect">
            <a:avLst/>
          </a:prstGeom>
        </p:spPr>
        <p:txBody>
          <a:bodyPr vert="horz" lIns="92538" tIns="46269" rIns="92538" bIns="46269" rtlCol="0"/>
          <a:lstStyle>
            <a:lvl1pPr algn="l">
              <a:defRPr sz="1200"/>
            </a:lvl1pPr>
          </a:lstStyle>
          <a:p>
            <a:endParaRPr lang="en-US"/>
          </a:p>
        </p:txBody>
      </p:sp>
      <p:sp>
        <p:nvSpPr>
          <p:cNvPr id="3" name="Date Placeholder 2">
            <a:extLst>
              <a:ext uri="{FF2B5EF4-FFF2-40B4-BE49-F238E27FC236}">
                <a16:creationId xmlns:a16="http://schemas.microsoft.com/office/drawing/2014/main" id="{254BEF42-D4D4-49F0-9AFE-3800F7B8226E}"/>
              </a:ext>
            </a:extLst>
          </p:cNvPr>
          <p:cNvSpPr>
            <a:spLocks noGrp="1"/>
          </p:cNvSpPr>
          <p:nvPr>
            <p:ph type="dt" sz="quarter" idx="1"/>
          </p:nvPr>
        </p:nvSpPr>
        <p:spPr>
          <a:xfrm>
            <a:off x="3939466" y="0"/>
            <a:ext cx="3013763" cy="463647"/>
          </a:xfrm>
          <a:prstGeom prst="rect">
            <a:avLst/>
          </a:prstGeom>
        </p:spPr>
        <p:txBody>
          <a:bodyPr vert="horz" lIns="92538" tIns="46269" rIns="92538" bIns="46269" rtlCol="0"/>
          <a:lstStyle>
            <a:lvl1pPr algn="r">
              <a:defRPr sz="1200"/>
            </a:lvl1pPr>
          </a:lstStyle>
          <a:p>
            <a:fld id="{65E50EC3-DA2A-41B1-A795-867113A51CE7}" type="datetimeFigureOut">
              <a:rPr lang="en-US" smtClean="0"/>
              <a:t>9/20/2021</a:t>
            </a:fld>
            <a:endParaRPr lang="en-US"/>
          </a:p>
        </p:txBody>
      </p:sp>
      <p:sp>
        <p:nvSpPr>
          <p:cNvPr id="4" name="Footer Placeholder 3">
            <a:extLst>
              <a:ext uri="{FF2B5EF4-FFF2-40B4-BE49-F238E27FC236}">
                <a16:creationId xmlns:a16="http://schemas.microsoft.com/office/drawing/2014/main" id="{B566C731-87BE-48A9-8DC1-DE83DDC36BCB}"/>
              </a:ext>
            </a:extLst>
          </p:cNvPr>
          <p:cNvSpPr>
            <a:spLocks noGrp="1"/>
          </p:cNvSpPr>
          <p:nvPr>
            <p:ph type="ftr" sz="quarter" idx="2"/>
          </p:nvPr>
        </p:nvSpPr>
        <p:spPr>
          <a:xfrm>
            <a:off x="0" y="8777194"/>
            <a:ext cx="3013763" cy="463646"/>
          </a:xfrm>
          <a:prstGeom prst="rect">
            <a:avLst/>
          </a:prstGeom>
        </p:spPr>
        <p:txBody>
          <a:bodyPr vert="horz" lIns="92538" tIns="46269" rIns="92538" bIns="4626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F116A1-07E8-4DA6-9FCE-DEA245B55DE4}"/>
              </a:ext>
            </a:extLst>
          </p:cNvPr>
          <p:cNvSpPr>
            <a:spLocks noGrp="1"/>
          </p:cNvSpPr>
          <p:nvPr>
            <p:ph type="sldNum" sz="quarter" idx="3"/>
          </p:nvPr>
        </p:nvSpPr>
        <p:spPr>
          <a:xfrm>
            <a:off x="3939466" y="8777194"/>
            <a:ext cx="3013763" cy="463646"/>
          </a:xfrm>
          <a:prstGeom prst="rect">
            <a:avLst/>
          </a:prstGeom>
        </p:spPr>
        <p:txBody>
          <a:bodyPr vert="horz" lIns="92538" tIns="46269" rIns="92538" bIns="46269" rtlCol="0" anchor="b"/>
          <a:lstStyle>
            <a:lvl1pPr algn="r">
              <a:defRPr sz="1200"/>
            </a:lvl1pPr>
          </a:lstStyle>
          <a:p>
            <a:fld id="{12E55654-25B0-41E8-AA1E-91EFD3D46F8B}" type="slidenum">
              <a:rPr lang="en-US" smtClean="0"/>
              <a:t>‹#›</a:t>
            </a:fld>
            <a:endParaRPr lang="en-US"/>
          </a:p>
        </p:txBody>
      </p:sp>
    </p:spTree>
    <p:extLst>
      <p:ext uri="{BB962C8B-B14F-4D97-AF65-F5344CB8AC3E}">
        <p14:creationId xmlns:p14="http://schemas.microsoft.com/office/powerpoint/2010/main" val="2909011318"/>
      </p:ext>
    </p:extLst>
  </p:cSld>
  <p:clrMap bg1="lt1" tx1="dk1" bg2="lt2" tx2="dk2" accent1="accent1" accent2="accent2" accent3="accent3" accent4="accent4" accent5="accent5" accent6="accent6" hlink="hlink" folHlink="folHlink"/>
  <p:hf sldNum="0"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7T20:55:09.2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0,'4825'4825,"-4816"-4816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8T19:41:21.7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0,'4542'4542,"-4534"-4534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8T23:15:52.95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11503,'11491'-11490,"-11479"11477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9AC381-FF3E-4203-8A5A-3AE9BD895196}"/>
              </a:ext>
            </a:extLst>
          </p:cNvPr>
          <p:cNvSpPr>
            <a:spLocks noGrp="1"/>
          </p:cNvSpPr>
          <p:nvPr>
            <p:ph type="hdr" sz="quarter"/>
          </p:nvPr>
        </p:nvSpPr>
        <p:spPr>
          <a:xfrm>
            <a:off x="0" y="0"/>
            <a:ext cx="3013763" cy="463647"/>
          </a:xfrm>
          <a:prstGeom prst="rect">
            <a:avLst/>
          </a:prstGeom>
        </p:spPr>
        <p:txBody>
          <a:bodyPr vert="horz" lIns="92538" tIns="46269" rIns="92538" bIns="4626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9BEAC1C-53A4-4851-8CB2-7C574DDF19AA}"/>
              </a:ext>
            </a:extLst>
          </p:cNvPr>
          <p:cNvSpPr>
            <a:spLocks noGrp="1"/>
          </p:cNvSpPr>
          <p:nvPr>
            <p:ph type="dt" idx="1"/>
          </p:nvPr>
        </p:nvSpPr>
        <p:spPr>
          <a:xfrm>
            <a:off x="3939466" y="0"/>
            <a:ext cx="3013763" cy="463647"/>
          </a:xfrm>
          <a:prstGeom prst="rect">
            <a:avLst/>
          </a:prstGeom>
        </p:spPr>
        <p:txBody>
          <a:bodyPr vert="horz" lIns="92538" tIns="46269" rIns="92538" bIns="46269" rtlCol="0"/>
          <a:lstStyle>
            <a:lvl1pPr algn="r">
              <a:defRPr sz="1200" smtClean="0"/>
            </a:lvl1pPr>
          </a:lstStyle>
          <a:p>
            <a:pPr>
              <a:defRPr/>
            </a:pPr>
            <a:fld id="{40480969-CFAA-46C5-8B35-3D6BA4BF958C}" type="datetimeFigureOut">
              <a:rPr lang="en-US"/>
              <a:pPr>
                <a:defRPr/>
              </a:pPr>
              <a:t>9/20/2021</a:t>
            </a:fld>
            <a:endParaRPr lang="en-US"/>
          </a:p>
        </p:txBody>
      </p:sp>
      <p:sp>
        <p:nvSpPr>
          <p:cNvPr id="4" name="Slide Image Placeholder 3">
            <a:extLst>
              <a:ext uri="{FF2B5EF4-FFF2-40B4-BE49-F238E27FC236}">
                <a16:creationId xmlns:a16="http://schemas.microsoft.com/office/drawing/2014/main" id="{1243490E-E455-4EC0-A6E7-949F90F22FD7}"/>
              </a:ext>
            </a:extLst>
          </p:cNvPr>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8" tIns="46269" rIns="92538" bIns="46269" rtlCol="0" anchor="ctr"/>
          <a:lstStyle/>
          <a:p>
            <a:pPr lvl="0"/>
            <a:endParaRPr lang="en-US" noProof="0"/>
          </a:p>
        </p:txBody>
      </p:sp>
      <p:sp>
        <p:nvSpPr>
          <p:cNvPr id="5" name="Notes Placeholder 4">
            <a:extLst>
              <a:ext uri="{FF2B5EF4-FFF2-40B4-BE49-F238E27FC236}">
                <a16:creationId xmlns:a16="http://schemas.microsoft.com/office/drawing/2014/main" id="{B46B4D00-93E0-4B71-9DE3-E12A894614F9}"/>
              </a:ext>
            </a:extLst>
          </p:cNvPr>
          <p:cNvSpPr>
            <a:spLocks noGrp="1"/>
          </p:cNvSpPr>
          <p:nvPr>
            <p:ph type="body" sz="quarter" idx="3"/>
          </p:nvPr>
        </p:nvSpPr>
        <p:spPr>
          <a:xfrm>
            <a:off x="695485" y="4447154"/>
            <a:ext cx="5563870" cy="3638580"/>
          </a:xfrm>
          <a:prstGeom prst="rect">
            <a:avLst/>
          </a:prstGeom>
        </p:spPr>
        <p:txBody>
          <a:bodyPr vert="horz" lIns="92538" tIns="46269" rIns="92538" bIns="4626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DF7D327-4FBA-4F23-912B-ECA66BF52655}"/>
              </a:ext>
            </a:extLst>
          </p:cNvPr>
          <p:cNvSpPr>
            <a:spLocks noGrp="1"/>
          </p:cNvSpPr>
          <p:nvPr>
            <p:ph type="ftr" sz="quarter" idx="4"/>
          </p:nvPr>
        </p:nvSpPr>
        <p:spPr>
          <a:xfrm>
            <a:off x="0" y="8777194"/>
            <a:ext cx="3013763" cy="463646"/>
          </a:xfrm>
          <a:prstGeom prst="rect">
            <a:avLst/>
          </a:prstGeom>
        </p:spPr>
        <p:txBody>
          <a:bodyPr vert="horz" lIns="92538" tIns="46269" rIns="92538" bIns="46269"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51518F9-2639-4C9F-8842-5713AABD733C}"/>
              </a:ext>
            </a:extLst>
          </p:cNvPr>
          <p:cNvSpPr>
            <a:spLocks noGrp="1"/>
          </p:cNvSpPr>
          <p:nvPr>
            <p:ph type="sldNum" sz="quarter" idx="5"/>
          </p:nvPr>
        </p:nvSpPr>
        <p:spPr>
          <a:xfrm>
            <a:off x="3939466" y="8777194"/>
            <a:ext cx="3013763" cy="463646"/>
          </a:xfrm>
          <a:prstGeom prst="rect">
            <a:avLst/>
          </a:prstGeom>
        </p:spPr>
        <p:txBody>
          <a:bodyPr vert="horz" lIns="92538" tIns="46269" rIns="92538" bIns="46269" rtlCol="0" anchor="b"/>
          <a:lstStyle>
            <a:lvl1pPr algn="r">
              <a:defRPr sz="1200" smtClean="0"/>
            </a:lvl1pPr>
          </a:lstStyle>
          <a:p>
            <a:pPr>
              <a:defRPr/>
            </a:pPr>
            <a:fld id="{8D3B608B-72DE-4BD4-A74B-4934E769D446}" type="slidenum">
              <a:rPr lang="en-US"/>
              <a:pPr>
                <a:defRPr/>
              </a:pPr>
              <a:t>‹#›</a:t>
            </a:fld>
            <a:endParaRPr lang="en-US"/>
          </a:p>
        </p:txBody>
      </p:sp>
    </p:spTree>
  </p:cSld>
  <p:clrMap bg1="lt1" tx1="dk1" bg2="lt2" tx2="dk2" accent1="accent1" accent2="accent2" accent3="accent3" accent4="accent4" accent5="accent5" accent6="accent6" hlink="hlink" folHlink="folHlink"/>
  <p:hf sldNum="0"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00945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0CBC47A8-1FE2-446B-817F-D7FD8F705660}"/>
              </a:ext>
            </a:extLst>
          </p:cNvPr>
          <p:cNvGrpSpPr>
            <a:grpSpLocks/>
          </p:cNvGrpSpPr>
          <p:nvPr/>
        </p:nvGrpSpPr>
        <p:grpSpPr bwMode="auto">
          <a:xfrm>
            <a:off x="752475" y="744538"/>
            <a:ext cx="10674350" cy="5349875"/>
            <a:chOff x="752858" y="744469"/>
            <a:chExt cx="10674117" cy="5349671"/>
          </a:xfrm>
        </p:grpSpPr>
        <p:sp>
          <p:nvSpPr>
            <p:cNvPr id="5" name="Freeform 6">
              <a:extLst>
                <a:ext uri="{FF2B5EF4-FFF2-40B4-BE49-F238E27FC236}">
                  <a16:creationId xmlns:a16="http://schemas.microsoft.com/office/drawing/2014/main" id="{EF9488BB-0F25-4EBB-8766-4F44256FCA5C}"/>
                </a:ext>
              </a:extLst>
            </p:cNvPr>
            <p:cNvSpPr>
              <a:spLocks/>
            </p:cNvSpPr>
            <p:nvPr/>
          </p:nvSpPr>
          <p:spPr bwMode="auto">
            <a:xfrm>
              <a:off x="8151962" y="1685652"/>
              <a:ext cx="3275013" cy="4408488"/>
            </a:xfrm>
            <a:custGeom>
              <a:avLst/>
              <a:gdLst>
                <a:gd name="T0" fmla="*/ 939679503 w 10000"/>
                <a:gd name="T1" fmla="*/ 0 h 10000"/>
                <a:gd name="T2" fmla="*/ 1072571015 w 10000"/>
                <a:gd name="T3" fmla="*/ 0 h 10000"/>
                <a:gd name="T4" fmla="*/ 1072571015 w 10000"/>
                <a:gd name="T5" fmla="*/ 1943476645 h 10000"/>
                <a:gd name="T6" fmla="*/ 0 w 10000"/>
                <a:gd name="T7" fmla="*/ 1943476645 h 10000"/>
                <a:gd name="T8" fmla="*/ 0 w 10000"/>
                <a:gd name="T9" fmla="*/ 1773616720 h 10000"/>
                <a:gd name="T10" fmla="*/ 939679503 w 10000"/>
                <a:gd name="T11" fmla="*/ 1773811135 h 10000"/>
                <a:gd name="T12" fmla="*/ 939679503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30661484-A949-4755-9356-1B150B5976A5}"/>
                </a:ext>
              </a:extLst>
            </p:cNvPr>
            <p:cNvSpPr>
              <a:spLocks/>
            </p:cNvSpPr>
            <p:nvPr/>
          </p:nvSpPr>
          <p:spPr bwMode="auto">
            <a:xfrm flipH="1" flipV="1">
              <a:off x="752858" y="744469"/>
              <a:ext cx="3275668" cy="4408488"/>
            </a:xfrm>
            <a:custGeom>
              <a:avLst/>
              <a:gdLst>
                <a:gd name="T0" fmla="*/ 939894015 w 10002"/>
                <a:gd name="T1" fmla="*/ 0 h 10000"/>
                <a:gd name="T2" fmla="*/ 1072785528 w 10002"/>
                <a:gd name="T3" fmla="*/ 0 h 10000"/>
                <a:gd name="T4" fmla="*/ 1072785528 w 10002"/>
                <a:gd name="T5" fmla="*/ 1943476645 h 10000"/>
                <a:gd name="T6" fmla="*/ 214513 w 10002"/>
                <a:gd name="T7" fmla="*/ 1943476645 h 10000"/>
                <a:gd name="T8" fmla="*/ 0 w 10002"/>
                <a:gd name="T9" fmla="*/ 1773422306 h 10000"/>
                <a:gd name="T10" fmla="*/ 939894015 w 10002"/>
                <a:gd name="T11" fmla="*/ 1774005549 h 10000"/>
                <a:gd name="T12" fmla="*/ 939894015 w 10002"/>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FEAF5AEF-D745-4037-BA72-5B2D406EE630}"/>
              </a:ext>
            </a:extLst>
          </p:cNvPr>
          <p:cNvSpPr>
            <a:spLocks noGrp="1"/>
          </p:cNvSpPr>
          <p:nvPr>
            <p:ph type="dt" sz="half" idx="10"/>
          </p:nvPr>
        </p:nvSpPr>
        <p:spPr>
          <a:xfrm>
            <a:off x="752475" y="6453188"/>
            <a:ext cx="1608138" cy="404812"/>
          </a:xfrm>
        </p:spPr>
        <p:txBody>
          <a:bodyPr/>
          <a:lstStyle>
            <a:lvl1pPr>
              <a:defRPr baseline="0">
                <a:solidFill>
                  <a:schemeClr val="tx2"/>
                </a:solidFill>
              </a:defRPr>
            </a:lvl1pPr>
          </a:lstStyle>
          <a:p>
            <a:pPr>
              <a:defRPr/>
            </a:pPr>
            <a:fld id="{ED71BECD-C39F-4207-BD01-AEBCE9A39A13}" type="datetime1">
              <a:rPr lang="en-US" smtClean="0"/>
              <a:t>9/20/2021</a:t>
            </a:fld>
            <a:endParaRPr lang="en-US"/>
          </a:p>
        </p:txBody>
      </p:sp>
      <p:sp>
        <p:nvSpPr>
          <p:cNvPr id="8" name="Footer Placeholder 4">
            <a:extLst>
              <a:ext uri="{FF2B5EF4-FFF2-40B4-BE49-F238E27FC236}">
                <a16:creationId xmlns:a16="http://schemas.microsoft.com/office/drawing/2014/main" id="{537E36AB-DBCC-4049-A1CF-E6EBC04EAFBE}"/>
              </a:ext>
            </a:extLst>
          </p:cNvPr>
          <p:cNvSpPr>
            <a:spLocks noGrp="1"/>
          </p:cNvSpPr>
          <p:nvPr>
            <p:ph type="ftr" sz="quarter" idx="11"/>
          </p:nvPr>
        </p:nvSpPr>
        <p:spPr>
          <a:xfrm>
            <a:off x="2584450" y="6453188"/>
            <a:ext cx="7023100" cy="404812"/>
          </a:xfrm>
        </p:spPr>
        <p:txBody>
          <a:bodyPr/>
          <a:lstStyle>
            <a:lvl1pPr algn="ctr">
              <a:defRPr baseline="0">
                <a:solidFill>
                  <a:schemeClr val="tx2"/>
                </a:solidFill>
              </a:defRPr>
            </a:lvl1pPr>
          </a:lstStyle>
          <a:p>
            <a:pPr>
              <a:defRPr/>
            </a:pPr>
            <a:endParaRPr lang="en-US"/>
          </a:p>
        </p:txBody>
      </p:sp>
      <p:sp>
        <p:nvSpPr>
          <p:cNvPr id="9" name="Slide Number Placeholder 5">
            <a:extLst>
              <a:ext uri="{FF2B5EF4-FFF2-40B4-BE49-F238E27FC236}">
                <a16:creationId xmlns:a16="http://schemas.microsoft.com/office/drawing/2014/main" id="{06F48EB1-9A65-4F55-B102-C82579F31D5A}"/>
              </a:ext>
            </a:extLst>
          </p:cNvPr>
          <p:cNvSpPr>
            <a:spLocks noGrp="1"/>
          </p:cNvSpPr>
          <p:nvPr>
            <p:ph type="sldNum" sz="quarter" idx="12"/>
          </p:nvPr>
        </p:nvSpPr>
        <p:spPr>
          <a:xfrm>
            <a:off x="9831388" y="6453188"/>
            <a:ext cx="1595437" cy="404812"/>
          </a:xfrm>
        </p:spPr>
        <p:txBody>
          <a:bodyPr/>
          <a:lstStyle>
            <a:lvl1pPr>
              <a:defRPr baseline="0">
                <a:solidFill>
                  <a:schemeClr val="tx2"/>
                </a:solidFill>
              </a:defRPr>
            </a:lvl1pPr>
          </a:lstStyle>
          <a:p>
            <a:pPr>
              <a:defRPr/>
            </a:pPr>
            <a:fld id="{C49A9ADA-44A3-4582-844B-C5004A6515E0}" type="slidenum">
              <a:rPr lang="en-US"/>
              <a:pPr>
                <a:defRPr/>
              </a:pPr>
              <a:t>‹#›</a:t>
            </a:fld>
            <a:endParaRPr lang="en-US"/>
          </a:p>
        </p:txBody>
      </p:sp>
    </p:spTree>
    <p:extLst>
      <p:ext uri="{BB962C8B-B14F-4D97-AF65-F5344CB8AC3E}">
        <p14:creationId xmlns:p14="http://schemas.microsoft.com/office/powerpoint/2010/main" val="1247453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8AF603F-FBA8-4787-A5CC-F25D4F2F8A10}"/>
              </a:ext>
            </a:extLst>
          </p:cNvPr>
          <p:cNvSpPr>
            <a:spLocks noGrp="1"/>
          </p:cNvSpPr>
          <p:nvPr>
            <p:ph type="dt" sz="half" idx="10"/>
          </p:nvPr>
        </p:nvSpPr>
        <p:spPr/>
        <p:txBody>
          <a:bodyPr/>
          <a:lstStyle>
            <a:lvl1pPr>
              <a:defRPr/>
            </a:lvl1pPr>
          </a:lstStyle>
          <a:p>
            <a:pPr>
              <a:defRPr/>
            </a:pPr>
            <a:fld id="{02E4121C-3C33-4F27-A5C5-0D205A2647BF}" type="datetime1">
              <a:rPr lang="en-US" smtClean="0"/>
              <a:t>9/20/2021</a:t>
            </a:fld>
            <a:endParaRPr lang="en-US"/>
          </a:p>
        </p:txBody>
      </p:sp>
      <p:sp>
        <p:nvSpPr>
          <p:cNvPr id="5" name="Footer Placeholder 4">
            <a:extLst>
              <a:ext uri="{FF2B5EF4-FFF2-40B4-BE49-F238E27FC236}">
                <a16:creationId xmlns:a16="http://schemas.microsoft.com/office/drawing/2014/main" id="{C043C569-5258-44E0-952E-46ED25BB4B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E2452B-BB84-406F-B038-899618D5001E}"/>
              </a:ext>
            </a:extLst>
          </p:cNvPr>
          <p:cNvSpPr>
            <a:spLocks noGrp="1"/>
          </p:cNvSpPr>
          <p:nvPr>
            <p:ph type="sldNum" sz="quarter" idx="12"/>
          </p:nvPr>
        </p:nvSpPr>
        <p:spPr/>
        <p:txBody>
          <a:bodyPr/>
          <a:lstStyle>
            <a:lvl1pPr>
              <a:defRPr/>
            </a:lvl1pPr>
          </a:lstStyle>
          <a:p>
            <a:pPr>
              <a:defRPr/>
            </a:pPr>
            <a:fld id="{982638D6-36AA-4373-B97B-BE047C575145}" type="slidenum">
              <a:rPr lang="en-US"/>
              <a:pPr>
                <a:defRPr/>
              </a:pPr>
              <a:t>‹#›</a:t>
            </a:fld>
            <a:endParaRPr lang="en-US"/>
          </a:p>
        </p:txBody>
      </p:sp>
    </p:spTree>
    <p:extLst>
      <p:ext uri="{BB962C8B-B14F-4D97-AF65-F5344CB8AC3E}">
        <p14:creationId xmlns:p14="http://schemas.microsoft.com/office/powerpoint/2010/main" val="406311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31C4E3-6CBA-4345-9768-064D4F9DC571}"/>
              </a:ext>
            </a:extLst>
          </p:cNvPr>
          <p:cNvSpPr>
            <a:spLocks noGrp="1"/>
          </p:cNvSpPr>
          <p:nvPr>
            <p:ph type="dt" sz="half" idx="10"/>
          </p:nvPr>
        </p:nvSpPr>
        <p:spPr/>
        <p:txBody>
          <a:bodyPr/>
          <a:lstStyle>
            <a:lvl1pPr>
              <a:defRPr/>
            </a:lvl1pPr>
          </a:lstStyle>
          <a:p>
            <a:pPr>
              <a:defRPr/>
            </a:pPr>
            <a:fld id="{65CA9B59-5302-4791-AFD3-A6B08BE1F2BC}" type="datetime1">
              <a:rPr lang="en-US" smtClean="0"/>
              <a:t>9/20/2021</a:t>
            </a:fld>
            <a:endParaRPr lang="en-US"/>
          </a:p>
        </p:txBody>
      </p:sp>
      <p:sp>
        <p:nvSpPr>
          <p:cNvPr id="5" name="Footer Placeholder 4">
            <a:extLst>
              <a:ext uri="{FF2B5EF4-FFF2-40B4-BE49-F238E27FC236}">
                <a16:creationId xmlns:a16="http://schemas.microsoft.com/office/drawing/2014/main" id="{FA4CD70E-878F-4903-B547-576215DEF3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8FFFF5-B6B4-45CA-9ADC-DD2E37D71A62}"/>
              </a:ext>
            </a:extLst>
          </p:cNvPr>
          <p:cNvSpPr>
            <a:spLocks noGrp="1"/>
          </p:cNvSpPr>
          <p:nvPr>
            <p:ph type="sldNum" sz="quarter" idx="12"/>
          </p:nvPr>
        </p:nvSpPr>
        <p:spPr/>
        <p:txBody>
          <a:bodyPr/>
          <a:lstStyle>
            <a:lvl1pPr>
              <a:defRPr/>
            </a:lvl1pPr>
          </a:lstStyle>
          <a:p>
            <a:pPr>
              <a:defRPr/>
            </a:pPr>
            <a:fld id="{855C40E8-C7EE-4FA8-A6CC-2BF09686A2CD}" type="slidenum">
              <a:rPr lang="en-US"/>
              <a:pPr>
                <a:defRPr/>
              </a:pPr>
              <a:t>‹#›</a:t>
            </a:fld>
            <a:endParaRPr lang="en-US"/>
          </a:p>
        </p:txBody>
      </p:sp>
    </p:spTree>
    <p:extLst>
      <p:ext uri="{BB962C8B-B14F-4D97-AF65-F5344CB8AC3E}">
        <p14:creationId xmlns:p14="http://schemas.microsoft.com/office/powerpoint/2010/main" val="210628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D8C70EC-D5EB-4C02-ABFC-3D97762E1F71}"/>
              </a:ext>
            </a:extLst>
          </p:cNvPr>
          <p:cNvSpPr>
            <a:spLocks noGrp="1"/>
          </p:cNvSpPr>
          <p:nvPr>
            <p:ph type="dt" sz="half" idx="10"/>
          </p:nvPr>
        </p:nvSpPr>
        <p:spPr/>
        <p:txBody>
          <a:bodyPr/>
          <a:lstStyle>
            <a:lvl1pPr>
              <a:defRPr/>
            </a:lvl1pPr>
          </a:lstStyle>
          <a:p>
            <a:pPr>
              <a:defRPr/>
            </a:pPr>
            <a:fld id="{E4D45C96-BFFA-40AA-9BD9-6484542FE1F4}" type="datetime1">
              <a:rPr lang="en-US" smtClean="0"/>
              <a:t>9/20/2021</a:t>
            </a:fld>
            <a:endParaRPr lang="en-US"/>
          </a:p>
        </p:txBody>
      </p:sp>
      <p:sp>
        <p:nvSpPr>
          <p:cNvPr id="5" name="Footer Placeholder 4">
            <a:extLst>
              <a:ext uri="{FF2B5EF4-FFF2-40B4-BE49-F238E27FC236}">
                <a16:creationId xmlns:a16="http://schemas.microsoft.com/office/drawing/2014/main" id="{ADFABCCC-3BEF-4409-9BD9-7E211AA154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5E91BB-29FA-46B9-847C-4404720091DE}"/>
              </a:ext>
            </a:extLst>
          </p:cNvPr>
          <p:cNvSpPr>
            <a:spLocks noGrp="1"/>
          </p:cNvSpPr>
          <p:nvPr>
            <p:ph type="sldNum" sz="quarter" idx="12"/>
          </p:nvPr>
        </p:nvSpPr>
        <p:spPr/>
        <p:txBody>
          <a:bodyPr/>
          <a:lstStyle>
            <a:lvl1pPr>
              <a:defRPr/>
            </a:lvl1pPr>
          </a:lstStyle>
          <a:p>
            <a:pPr>
              <a:defRPr/>
            </a:pPr>
            <a:fld id="{EC32E923-539C-4D2A-91F2-8E94007A0D6D}" type="slidenum">
              <a:rPr lang="en-US"/>
              <a:pPr>
                <a:defRPr/>
              </a:pPr>
              <a:t>‹#›</a:t>
            </a:fld>
            <a:endParaRPr lang="en-US"/>
          </a:p>
        </p:txBody>
      </p:sp>
    </p:spTree>
    <p:extLst>
      <p:ext uri="{BB962C8B-B14F-4D97-AF65-F5344CB8AC3E}">
        <p14:creationId xmlns:p14="http://schemas.microsoft.com/office/powerpoint/2010/main" val="95560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6" title="Crop Mark">
            <a:extLst>
              <a:ext uri="{FF2B5EF4-FFF2-40B4-BE49-F238E27FC236}">
                <a16:creationId xmlns:a16="http://schemas.microsoft.com/office/drawing/2014/main" id="{D00CA467-1F2F-4B0A-9FDB-D42000AB5CAF}"/>
              </a:ext>
            </a:extLst>
          </p:cNvPr>
          <p:cNvSpPr/>
          <p:nvPr/>
        </p:nvSpPr>
        <p:spPr bwMode="auto">
          <a:xfrm>
            <a:off x="8151813" y="1685925"/>
            <a:ext cx="3275012"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921DEBB-A374-440D-8E9A-BCBCBE2AAED8}"/>
              </a:ext>
            </a:extLst>
          </p:cNvPr>
          <p:cNvSpPr>
            <a:spLocks noGrp="1"/>
          </p:cNvSpPr>
          <p:nvPr>
            <p:ph type="dt" sz="half" idx="10"/>
          </p:nvPr>
        </p:nvSpPr>
        <p:spPr>
          <a:xfrm>
            <a:off x="738188" y="6453188"/>
            <a:ext cx="1622425" cy="404812"/>
          </a:xfrm>
        </p:spPr>
        <p:txBody>
          <a:bodyPr/>
          <a:lstStyle>
            <a:lvl1pPr>
              <a:defRPr>
                <a:solidFill>
                  <a:schemeClr val="tx2"/>
                </a:solidFill>
              </a:defRPr>
            </a:lvl1pPr>
          </a:lstStyle>
          <a:p>
            <a:pPr>
              <a:defRPr/>
            </a:pPr>
            <a:fld id="{6173D3BC-06DE-4938-B7E5-D982784E13DC}" type="datetime1">
              <a:rPr lang="en-US" smtClean="0"/>
              <a:t>9/20/2021</a:t>
            </a:fld>
            <a:endParaRPr lang="en-US"/>
          </a:p>
        </p:txBody>
      </p:sp>
      <p:sp>
        <p:nvSpPr>
          <p:cNvPr id="6" name="Footer Placeholder 4">
            <a:extLst>
              <a:ext uri="{FF2B5EF4-FFF2-40B4-BE49-F238E27FC236}">
                <a16:creationId xmlns:a16="http://schemas.microsoft.com/office/drawing/2014/main" id="{B12AE63D-BFE1-40CE-B17F-3D301776DA36}"/>
              </a:ext>
            </a:extLst>
          </p:cNvPr>
          <p:cNvSpPr>
            <a:spLocks noGrp="1"/>
          </p:cNvSpPr>
          <p:nvPr>
            <p:ph type="ftr" sz="quarter" idx="11"/>
          </p:nvPr>
        </p:nvSpPr>
        <p:spPr>
          <a:xfrm>
            <a:off x="2584450" y="6453188"/>
            <a:ext cx="7023100" cy="404812"/>
          </a:xfrm>
        </p:spPr>
        <p:txBody>
          <a:bodyPr/>
          <a:lstStyle>
            <a:lvl1pPr algn="ctr">
              <a:defRPr>
                <a:solidFill>
                  <a:schemeClr val="tx2"/>
                </a:solidFill>
              </a:defRPr>
            </a:lvl1pPr>
          </a:lstStyle>
          <a:p>
            <a:pPr>
              <a:defRPr/>
            </a:pPr>
            <a:endParaRPr lang="en-US"/>
          </a:p>
        </p:txBody>
      </p:sp>
      <p:sp>
        <p:nvSpPr>
          <p:cNvPr id="7" name="Slide Number Placeholder 5">
            <a:extLst>
              <a:ext uri="{FF2B5EF4-FFF2-40B4-BE49-F238E27FC236}">
                <a16:creationId xmlns:a16="http://schemas.microsoft.com/office/drawing/2014/main" id="{0207B69D-1F23-46CD-BA45-26F44B3B3D34}"/>
              </a:ext>
            </a:extLst>
          </p:cNvPr>
          <p:cNvSpPr>
            <a:spLocks noGrp="1"/>
          </p:cNvSpPr>
          <p:nvPr>
            <p:ph type="sldNum" sz="quarter" idx="12"/>
          </p:nvPr>
        </p:nvSpPr>
        <p:spPr>
          <a:xfrm>
            <a:off x="9831388" y="6453188"/>
            <a:ext cx="1595437" cy="404812"/>
          </a:xfrm>
        </p:spPr>
        <p:txBody>
          <a:bodyPr/>
          <a:lstStyle>
            <a:lvl1pPr>
              <a:defRPr>
                <a:solidFill>
                  <a:schemeClr val="tx2"/>
                </a:solidFill>
              </a:defRPr>
            </a:lvl1pPr>
          </a:lstStyle>
          <a:p>
            <a:pPr>
              <a:defRPr/>
            </a:pPr>
            <a:fld id="{C7BCB7EE-E262-4F72-9AD7-CA7137956F73}" type="slidenum">
              <a:rPr lang="en-US"/>
              <a:pPr>
                <a:defRPr/>
              </a:pPr>
              <a:t>‹#›</a:t>
            </a:fld>
            <a:endParaRPr lang="en-US"/>
          </a:p>
        </p:txBody>
      </p:sp>
    </p:spTree>
    <p:extLst>
      <p:ext uri="{BB962C8B-B14F-4D97-AF65-F5344CB8AC3E}">
        <p14:creationId xmlns:p14="http://schemas.microsoft.com/office/powerpoint/2010/main" val="793372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468DB55-CB27-4265-9AC7-605B980DF2B4}"/>
              </a:ext>
            </a:extLst>
          </p:cNvPr>
          <p:cNvSpPr>
            <a:spLocks noGrp="1"/>
          </p:cNvSpPr>
          <p:nvPr>
            <p:ph type="dt" sz="half" idx="10"/>
          </p:nvPr>
        </p:nvSpPr>
        <p:spPr/>
        <p:txBody>
          <a:bodyPr/>
          <a:lstStyle>
            <a:lvl1pPr>
              <a:defRPr/>
            </a:lvl1pPr>
          </a:lstStyle>
          <a:p>
            <a:pPr>
              <a:defRPr/>
            </a:pPr>
            <a:fld id="{1FB2D427-3511-4ED6-9FF4-B11BE87AB5CB}" type="datetime1">
              <a:rPr lang="en-US" smtClean="0"/>
              <a:t>9/20/2021</a:t>
            </a:fld>
            <a:endParaRPr lang="en-US"/>
          </a:p>
        </p:txBody>
      </p:sp>
      <p:sp>
        <p:nvSpPr>
          <p:cNvPr id="6" name="Footer Placeholder 4">
            <a:extLst>
              <a:ext uri="{FF2B5EF4-FFF2-40B4-BE49-F238E27FC236}">
                <a16:creationId xmlns:a16="http://schemas.microsoft.com/office/drawing/2014/main" id="{6AFDEE64-BA39-4F8A-BFB6-67DB80AE5B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84B348-9DF4-4A39-8CE8-0E9D9216CB27}"/>
              </a:ext>
            </a:extLst>
          </p:cNvPr>
          <p:cNvSpPr>
            <a:spLocks noGrp="1"/>
          </p:cNvSpPr>
          <p:nvPr>
            <p:ph type="sldNum" sz="quarter" idx="12"/>
          </p:nvPr>
        </p:nvSpPr>
        <p:spPr/>
        <p:txBody>
          <a:bodyPr/>
          <a:lstStyle>
            <a:lvl1pPr>
              <a:defRPr/>
            </a:lvl1pPr>
          </a:lstStyle>
          <a:p>
            <a:pPr>
              <a:defRPr/>
            </a:pPr>
            <a:fld id="{5EAE4308-9A08-41D6-9CE9-9395441C8E57}" type="slidenum">
              <a:rPr lang="en-US"/>
              <a:pPr>
                <a:defRPr/>
              </a:pPr>
              <a:t>‹#›</a:t>
            </a:fld>
            <a:endParaRPr lang="en-US"/>
          </a:p>
        </p:txBody>
      </p:sp>
    </p:spTree>
    <p:extLst>
      <p:ext uri="{BB962C8B-B14F-4D97-AF65-F5344CB8AC3E}">
        <p14:creationId xmlns:p14="http://schemas.microsoft.com/office/powerpoint/2010/main" val="293945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A5CAC3B-501D-4C94-BD1F-32380B31CEC6}"/>
              </a:ext>
            </a:extLst>
          </p:cNvPr>
          <p:cNvSpPr>
            <a:spLocks noGrp="1"/>
          </p:cNvSpPr>
          <p:nvPr>
            <p:ph type="dt" sz="half" idx="10"/>
          </p:nvPr>
        </p:nvSpPr>
        <p:spPr/>
        <p:txBody>
          <a:bodyPr/>
          <a:lstStyle>
            <a:lvl1pPr>
              <a:defRPr/>
            </a:lvl1pPr>
          </a:lstStyle>
          <a:p>
            <a:pPr>
              <a:defRPr/>
            </a:pPr>
            <a:fld id="{23C61929-E686-47CB-AB7B-4710FEE632F6}" type="datetime1">
              <a:rPr lang="en-US" smtClean="0"/>
              <a:t>9/20/2021</a:t>
            </a:fld>
            <a:endParaRPr lang="en-US"/>
          </a:p>
        </p:txBody>
      </p:sp>
      <p:sp>
        <p:nvSpPr>
          <p:cNvPr id="8" name="Footer Placeholder 4">
            <a:extLst>
              <a:ext uri="{FF2B5EF4-FFF2-40B4-BE49-F238E27FC236}">
                <a16:creationId xmlns:a16="http://schemas.microsoft.com/office/drawing/2014/main" id="{EB0C52B6-456F-473E-88AA-7065709C3C4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A867C7-ADFC-43F2-A886-AADD8ABDD951}"/>
              </a:ext>
            </a:extLst>
          </p:cNvPr>
          <p:cNvSpPr>
            <a:spLocks noGrp="1"/>
          </p:cNvSpPr>
          <p:nvPr>
            <p:ph type="sldNum" sz="quarter" idx="12"/>
          </p:nvPr>
        </p:nvSpPr>
        <p:spPr/>
        <p:txBody>
          <a:bodyPr/>
          <a:lstStyle>
            <a:lvl1pPr>
              <a:defRPr/>
            </a:lvl1pPr>
          </a:lstStyle>
          <a:p>
            <a:pPr>
              <a:defRPr/>
            </a:pPr>
            <a:fld id="{D478CEE0-570E-488A-9CB7-7AF302086E6E}" type="slidenum">
              <a:rPr lang="en-US"/>
              <a:pPr>
                <a:defRPr/>
              </a:pPr>
              <a:t>‹#›</a:t>
            </a:fld>
            <a:endParaRPr lang="en-US"/>
          </a:p>
        </p:txBody>
      </p:sp>
    </p:spTree>
    <p:extLst>
      <p:ext uri="{BB962C8B-B14F-4D97-AF65-F5344CB8AC3E}">
        <p14:creationId xmlns:p14="http://schemas.microsoft.com/office/powerpoint/2010/main" val="7655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4E2790A-6AB8-40DD-AAA6-EB5BD1531078}"/>
              </a:ext>
            </a:extLst>
          </p:cNvPr>
          <p:cNvSpPr>
            <a:spLocks noGrp="1"/>
          </p:cNvSpPr>
          <p:nvPr>
            <p:ph type="dt" sz="half" idx="10"/>
          </p:nvPr>
        </p:nvSpPr>
        <p:spPr/>
        <p:txBody>
          <a:bodyPr/>
          <a:lstStyle>
            <a:lvl1pPr>
              <a:defRPr/>
            </a:lvl1pPr>
          </a:lstStyle>
          <a:p>
            <a:pPr>
              <a:defRPr/>
            </a:pPr>
            <a:fld id="{412FD2F5-8789-48FA-AF41-1230D2A47E77}" type="datetime1">
              <a:rPr lang="en-US" smtClean="0"/>
              <a:t>9/20/2021</a:t>
            </a:fld>
            <a:endParaRPr lang="en-US"/>
          </a:p>
        </p:txBody>
      </p:sp>
      <p:sp>
        <p:nvSpPr>
          <p:cNvPr id="4" name="Footer Placeholder 4">
            <a:extLst>
              <a:ext uri="{FF2B5EF4-FFF2-40B4-BE49-F238E27FC236}">
                <a16:creationId xmlns:a16="http://schemas.microsoft.com/office/drawing/2014/main" id="{0BF22291-C228-43FA-A151-9F7480DFF00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BD853F-DBEB-4A89-B719-9663E2DADDAC}"/>
              </a:ext>
            </a:extLst>
          </p:cNvPr>
          <p:cNvSpPr>
            <a:spLocks noGrp="1"/>
          </p:cNvSpPr>
          <p:nvPr>
            <p:ph type="sldNum" sz="quarter" idx="12"/>
          </p:nvPr>
        </p:nvSpPr>
        <p:spPr/>
        <p:txBody>
          <a:bodyPr/>
          <a:lstStyle>
            <a:lvl1pPr>
              <a:defRPr/>
            </a:lvl1pPr>
          </a:lstStyle>
          <a:p>
            <a:pPr>
              <a:defRPr/>
            </a:pPr>
            <a:fld id="{3B3F114F-3D00-475E-AA0E-945232B1C710}" type="slidenum">
              <a:rPr lang="en-US"/>
              <a:pPr>
                <a:defRPr/>
              </a:pPr>
              <a:t>‹#›</a:t>
            </a:fld>
            <a:endParaRPr lang="en-US"/>
          </a:p>
        </p:txBody>
      </p:sp>
    </p:spTree>
    <p:extLst>
      <p:ext uri="{BB962C8B-B14F-4D97-AF65-F5344CB8AC3E}">
        <p14:creationId xmlns:p14="http://schemas.microsoft.com/office/powerpoint/2010/main" val="395207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0340F4-64A6-4F5A-8C08-B69F28F9550B}"/>
              </a:ext>
            </a:extLst>
          </p:cNvPr>
          <p:cNvSpPr>
            <a:spLocks noGrp="1"/>
          </p:cNvSpPr>
          <p:nvPr>
            <p:ph type="dt" sz="half" idx="10"/>
          </p:nvPr>
        </p:nvSpPr>
        <p:spPr/>
        <p:txBody>
          <a:bodyPr/>
          <a:lstStyle>
            <a:lvl1pPr>
              <a:defRPr/>
            </a:lvl1pPr>
          </a:lstStyle>
          <a:p>
            <a:pPr>
              <a:defRPr/>
            </a:pPr>
            <a:fld id="{D3B39267-3825-4A19-8A6C-A9D54884E1BE}" type="datetime1">
              <a:rPr lang="en-US" smtClean="0"/>
              <a:t>9/20/2021</a:t>
            </a:fld>
            <a:endParaRPr lang="en-US"/>
          </a:p>
        </p:txBody>
      </p:sp>
      <p:sp>
        <p:nvSpPr>
          <p:cNvPr id="3" name="Footer Placeholder 4">
            <a:extLst>
              <a:ext uri="{FF2B5EF4-FFF2-40B4-BE49-F238E27FC236}">
                <a16:creationId xmlns:a16="http://schemas.microsoft.com/office/drawing/2014/main" id="{A697CCFB-8252-4AA5-9B3C-17B1B55957D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17A4A8B-5571-4B7C-BFEB-460D96490B33}"/>
              </a:ext>
            </a:extLst>
          </p:cNvPr>
          <p:cNvSpPr>
            <a:spLocks noGrp="1"/>
          </p:cNvSpPr>
          <p:nvPr>
            <p:ph type="sldNum" sz="quarter" idx="12"/>
          </p:nvPr>
        </p:nvSpPr>
        <p:spPr/>
        <p:txBody>
          <a:bodyPr/>
          <a:lstStyle>
            <a:lvl1pPr>
              <a:defRPr/>
            </a:lvl1pPr>
          </a:lstStyle>
          <a:p>
            <a:pPr>
              <a:defRPr/>
            </a:pPr>
            <a:fld id="{18A36F4C-B873-46B5-B0F4-E76D9BA9D0A8}" type="slidenum">
              <a:rPr lang="en-US"/>
              <a:pPr>
                <a:defRPr/>
              </a:pPr>
              <a:t>‹#›</a:t>
            </a:fld>
            <a:endParaRPr lang="en-US"/>
          </a:p>
        </p:txBody>
      </p:sp>
    </p:spTree>
    <p:extLst>
      <p:ext uri="{BB962C8B-B14F-4D97-AF65-F5344CB8AC3E}">
        <p14:creationId xmlns:p14="http://schemas.microsoft.com/office/powerpoint/2010/main" val="275275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03BDF9DD-8B9D-4EBA-8AFF-4D9C5BFD5E78}"/>
              </a:ext>
            </a:extLst>
          </p:cNvPr>
          <p:cNvSpPr/>
          <p:nvPr/>
        </p:nvSpPr>
        <p:spPr>
          <a:xfrm>
            <a:off x="0" y="0"/>
            <a:ext cx="53038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a:extLst>
              <a:ext uri="{FF2B5EF4-FFF2-40B4-BE49-F238E27FC236}">
                <a16:creationId xmlns:a16="http://schemas.microsoft.com/office/drawing/2014/main" id="{A2FA4488-D6C7-414C-B977-09C86F47CDCB}"/>
              </a:ext>
            </a:extLst>
          </p:cNvPr>
          <p:cNvSpPr/>
          <p:nvPr/>
        </p:nvSpPr>
        <p:spPr>
          <a:xfrm>
            <a:off x="5303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45D8BF6E-238B-40E2-82E4-440AB0662C5C}"/>
              </a:ext>
            </a:extLst>
          </p:cNvPr>
          <p:cNvSpPr>
            <a:spLocks noGrp="1"/>
          </p:cNvSpPr>
          <p:nvPr>
            <p:ph type="dt" sz="half" idx="10"/>
          </p:nvPr>
        </p:nvSpPr>
        <p:spPr>
          <a:xfrm>
            <a:off x="723900" y="6453188"/>
            <a:ext cx="1204913" cy="404812"/>
          </a:xfrm>
        </p:spPr>
        <p:txBody>
          <a:bodyPr/>
          <a:lstStyle>
            <a:lvl1pPr>
              <a:defRPr>
                <a:solidFill>
                  <a:schemeClr val="tx2"/>
                </a:solidFill>
              </a:defRPr>
            </a:lvl1pPr>
          </a:lstStyle>
          <a:p>
            <a:pPr>
              <a:defRPr/>
            </a:pPr>
            <a:fld id="{A9A43D21-7582-4992-A1C9-2FE0F20EAC1E}" type="datetime1">
              <a:rPr lang="en-US" smtClean="0"/>
              <a:t>9/20/2021</a:t>
            </a:fld>
            <a:endParaRPr lang="en-US"/>
          </a:p>
        </p:txBody>
      </p:sp>
      <p:sp>
        <p:nvSpPr>
          <p:cNvPr id="8" name="Footer Placeholder 5">
            <a:extLst>
              <a:ext uri="{FF2B5EF4-FFF2-40B4-BE49-F238E27FC236}">
                <a16:creationId xmlns:a16="http://schemas.microsoft.com/office/drawing/2014/main" id="{C34C7A73-0748-4BF1-911D-28D511CFEFB2}"/>
              </a:ext>
            </a:extLst>
          </p:cNvPr>
          <p:cNvSpPr>
            <a:spLocks noGrp="1"/>
          </p:cNvSpPr>
          <p:nvPr>
            <p:ph type="ftr" sz="quarter" idx="11"/>
          </p:nvPr>
        </p:nvSpPr>
        <p:spPr>
          <a:xfrm>
            <a:off x="2206625" y="6453188"/>
            <a:ext cx="2373313" cy="404812"/>
          </a:xfrm>
        </p:spPr>
        <p:txBody>
          <a:bodyPr/>
          <a:lstStyle>
            <a:lvl1pPr>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69D6EBC0-57D1-429A-B98A-937BF265029D}"/>
              </a:ext>
            </a:extLst>
          </p:cNvPr>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90D7ED61-F9C5-4E1C-995A-0B9F21B9DE69}" type="slidenum">
              <a:rPr lang="en-US"/>
              <a:pPr>
                <a:defRPr/>
              </a:pPr>
              <a:t>‹#›</a:t>
            </a:fld>
            <a:endParaRPr lang="en-US"/>
          </a:p>
        </p:txBody>
      </p:sp>
    </p:spTree>
    <p:extLst>
      <p:ext uri="{BB962C8B-B14F-4D97-AF65-F5344CB8AC3E}">
        <p14:creationId xmlns:p14="http://schemas.microsoft.com/office/powerpoint/2010/main" val="391537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E915E24E-01B2-468D-B708-D30328A60E0B}"/>
              </a:ext>
            </a:extLst>
          </p:cNvPr>
          <p:cNvSpPr/>
          <p:nvPr/>
        </p:nvSpPr>
        <p:spPr>
          <a:xfrm>
            <a:off x="0" y="0"/>
            <a:ext cx="53038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a:extLst>
              <a:ext uri="{FF2B5EF4-FFF2-40B4-BE49-F238E27FC236}">
                <a16:creationId xmlns:a16="http://schemas.microsoft.com/office/drawing/2014/main" id="{32E23477-BEE2-4B4E-AC6E-91736AAED809}"/>
              </a:ext>
            </a:extLst>
          </p:cNvPr>
          <p:cNvSpPr/>
          <p:nvPr/>
        </p:nvSpPr>
        <p:spPr>
          <a:xfrm>
            <a:off x="5303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rtlCol="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184FC5C9-4F65-4974-9ECF-12AE76697973}"/>
              </a:ext>
            </a:extLst>
          </p:cNvPr>
          <p:cNvSpPr>
            <a:spLocks noGrp="1"/>
          </p:cNvSpPr>
          <p:nvPr>
            <p:ph type="dt" sz="half" idx="10"/>
          </p:nvPr>
        </p:nvSpPr>
        <p:spPr>
          <a:xfrm>
            <a:off x="723900" y="6453188"/>
            <a:ext cx="1204913" cy="404812"/>
          </a:xfrm>
        </p:spPr>
        <p:txBody>
          <a:bodyPr/>
          <a:lstStyle>
            <a:lvl1pPr>
              <a:defRPr>
                <a:solidFill>
                  <a:schemeClr val="tx2"/>
                </a:solidFill>
              </a:defRPr>
            </a:lvl1pPr>
          </a:lstStyle>
          <a:p>
            <a:pPr>
              <a:defRPr/>
            </a:pPr>
            <a:fld id="{F63DCABD-517F-4EFC-B031-626407871809}" type="datetime1">
              <a:rPr lang="en-US" smtClean="0"/>
              <a:t>9/20/2021</a:t>
            </a:fld>
            <a:endParaRPr lang="en-US"/>
          </a:p>
        </p:txBody>
      </p:sp>
      <p:sp>
        <p:nvSpPr>
          <p:cNvPr id="8" name="Footer Placeholder 5">
            <a:extLst>
              <a:ext uri="{FF2B5EF4-FFF2-40B4-BE49-F238E27FC236}">
                <a16:creationId xmlns:a16="http://schemas.microsoft.com/office/drawing/2014/main" id="{64326F9E-0C9A-4803-9550-806872CA847E}"/>
              </a:ext>
            </a:extLst>
          </p:cNvPr>
          <p:cNvSpPr>
            <a:spLocks noGrp="1"/>
          </p:cNvSpPr>
          <p:nvPr>
            <p:ph type="ftr" sz="quarter" idx="11"/>
          </p:nvPr>
        </p:nvSpPr>
        <p:spPr>
          <a:xfrm>
            <a:off x="2206625" y="6453188"/>
            <a:ext cx="2373313" cy="404812"/>
          </a:xfrm>
        </p:spPr>
        <p:txBody>
          <a:bodyPr/>
          <a:lstStyle>
            <a:lvl1pPr>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3E151138-B6D7-43B3-A52B-69E4FCE2CF12}"/>
              </a:ext>
            </a:extLst>
          </p:cNvPr>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1783BD89-BF9B-4F61-8149-3FF7BE43252C}" type="slidenum">
              <a:rPr lang="en-US"/>
              <a:pPr>
                <a:defRPr/>
              </a:pPr>
              <a:t>‹#›</a:t>
            </a:fld>
            <a:endParaRPr lang="en-US"/>
          </a:p>
        </p:txBody>
      </p:sp>
    </p:spTree>
    <p:extLst>
      <p:ext uri="{BB962C8B-B14F-4D97-AF65-F5344CB8AC3E}">
        <p14:creationId xmlns:p14="http://schemas.microsoft.com/office/powerpoint/2010/main" val="98915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DF09BB-E28C-4FCA-A08B-92E57455F902}"/>
              </a:ext>
            </a:extLst>
          </p:cNvPr>
          <p:cNvSpPr>
            <a:spLocks noGrp="1" noChangeArrowheads="1"/>
          </p:cNvSpPr>
          <p:nvPr>
            <p:ph type="title"/>
          </p:nvPr>
        </p:nvSpPr>
        <p:spPr bwMode="auto">
          <a:xfrm>
            <a:off x="1371600" y="685800"/>
            <a:ext cx="960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7E56317-4761-4183-950A-F7778091525C}"/>
              </a:ext>
            </a:extLst>
          </p:cNvPr>
          <p:cNvSpPr>
            <a:spLocks noGrp="1" noChangeArrowheads="1"/>
          </p:cNvSpPr>
          <p:nvPr>
            <p:ph type="body" idx="1"/>
          </p:nvPr>
        </p:nvSpPr>
        <p:spPr bwMode="auto">
          <a:xfrm>
            <a:off x="1371600" y="2286000"/>
            <a:ext cx="960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034CC0A-65CC-4882-AF5D-0E3076F867FE}"/>
              </a:ext>
            </a:extLst>
          </p:cNvPr>
          <p:cNvSpPr>
            <a:spLocks noGrp="1"/>
          </p:cNvSpPr>
          <p:nvPr>
            <p:ph type="dt" sz="half" idx="2"/>
          </p:nvPr>
        </p:nvSpPr>
        <p:spPr>
          <a:xfrm>
            <a:off x="1390650" y="6453188"/>
            <a:ext cx="1204913"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2"/>
                </a:solidFill>
                <a:latin typeface="+mn-lt"/>
              </a:defRPr>
            </a:lvl1pPr>
          </a:lstStyle>
          <a:p>
            <a:pPr>
              <a:defRPr/>
            </a:pPr>
            <a:fld id="{2BE6F20C-2296-45FE-B36D-5D285AB5B8F2}" type="datetime1">
              <a:rPr lang="en-US" smtClean="0"/>
              <a:t>9/20/2021</a:t>
            </a:fld>
            <a:endParaRPr lang="en-US"/>
          </a:p>
        </p:txBody>
      </p:sp>
      <p:sp>
        <p:nvSpPr>
          <p:cNvPr id="5" name="Footer Placeholder 4">
            <a:extLst>
              <a:ext uri="{FF2B5EF4-FFF2-40B4-BE49-F238E27FC236}">
                <a16:creationId xmlns:a16="http://schemas.microsoft.com/office/drawing/2014/main" id="{F8D84AE1-8CF4-406D-A59D-58D4BD3A34F5}"/>
              </a:ext>
            </a:extLst>
          </p:cNvPr>
          <p:cNvSpPr>
            <a:spLocks noGrp="1"/>
          </p:cNvSpPr>
          <p:nvPr>
            <p:ph type="ftr" sz="quarter" idx="3"/>
          </p:nvPr>
        </p:nvSpPr>
        <p:spPr>
          <a:xfrm>
            <a:off x="2894013" y="6453188"/>
            <a:ext cx="6280150"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F92E761-2D7D-486C-8996-CAE097B14D95}"/>
              </a:ext>
            </a:extLst>
          </p:cNvPr>
          <p:cNvSpPr>
            <a:spLocks noGrp="1"/>
          </p:cNvSpPr>
          <p:nvPr>
            <p:ph type="sldNum" sz="quarter" idx="4"/>
          </p:nvPr>
        </p:nvSpPr>
        <p:spPr>
          <a:xfrm>
            <a:off x="9472613" y="6453188"/>
            <a:ext cx="1597025" cy="404812"/>
          </a:xfrm>
          <a:prstGeom prst="rect">
            <a:avLst/>
          </a:prstGeom>
        </p:spPr>
        <p:txBody>
          <a:bodyPr vert="horz" lIns="91440" tIns="45720" rIns="91440" bIns="45720" rtlCol="0" anchor="ctr"/>
          <a:lstStyle>
            <a:lvl1pPr algn="r" eaLnBrk="1" fontAlgn="auto" hangingPunct="1">
              <a:spcBef>
                <a:spcPts val="0"/>
              </a:spcBef>
              <a:spcAft>
                <a:spcPts val="0"/>
              </a:spcAft>
              <a:defRPr sz="1200" baseline="0">
                <a:solidFill>
                  <a:schemeClr val="tx2"/>
                </a:solidFill>
                <a:latin typeface="+mn-lt"/>
              </a:defRPr>
            </a:lvl1pPr>
          </a:lstStyle>
          <a:p>
            <a:pPr>
              <a:defRPr/>
            </a:pPr>
            <a:fld id="{0C62DCF2-D672-411C-954F-8D6054168B8A}" type="slidenum">
              <a:rPr lang="en-US"/>
              <a:pPr>
                <a:defRPr/>
              </a:pPr>
              <a:t>‹#›</a:t>
            </a:fld>
            <a:endParaRPr lang="en-US"/>
          </a:p>
        </p:txBody>
      </p:sp>
      <p:sp>
        <p:nvSpPr>
          <p:cNvPr id="9" name="Rectangle 8" title="Side bar">
            <a:extLst>
              <a:ext uri="{FF2B5EF4-FFF2-40B4-BE49-F238E27FC236}">
                <a16:creationId xmlns:a16="http://schemas.microsoft.com/office/drawing/2014/main" id="{ACAC8D83-F9AD-4DF7-B2B9-A66EC5E27D46}"/>
              </a:ext>
            </a:extLst>
          </p:cNvPr>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0" r:id="rId7"/>
    <p:sldLayoutId id="2147483715" r:id="rId8"/>
    <p:sldLayoutId id="2147483716" r:id="rId9"/>
    <p:sldLayoutId id="2147483711" r:id="rId10"/>
    <p:sldLayoutId id="214748371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rtl="0" fontAlgn="base">
        <a:lnSpc>
          <a:spcPct val="89000"/>
        </a:lnSpc>
        <a:spcBef>
          <a:spcPct val="0"/>
        </a:spcBef>
        <a:spcAft>
          <a:spcPct val="0"/>
        </a:spcAft>
        <a:defRPr sz="4400">
          <a:solidFill>
            <a:schemeClr val="tx2"/>
          </a:solidFill>
          <a:latin typeface="Franklin Gothic Book" panose="020B0503020102020204" pitchFamily="34" charset="0"/>
        </a:defRPr>
      </a:lvl9pPr>
    </p:titleStyle>
    <p:bodyStyle>
      <a:lvl1pPr marL="382588" indent="-382588" algn="l"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60.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3">
            <a:extLst>
              <a:ext uri="{FF2B5EF4-FFF2-40B4-BE49-F238E27FC236}">
                <a16:creationId xmlns:a16="http://schemas.microsoft.com/office/drawing/2014/main" id="{DAD9EEE4-6B26-4299-8762-7CB283CE2DA8}"/>
              </a:ext>
            </a:extLst>
          </p:cNvPr>
          <p:cNvSpPr txBox="1">
            <a:spLocks noChangeArrowheads="1"/>
          </p:cNvSpPr>
          <p:nvPr/>
        </p:nvSpPr>
        <p:spPr bwMode="auto">
          <a:xfrm>
            <a:off x="682625" y="6488113"/>
            <a:ext cx="2360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1018</a:t>
            </a:r>
          </a:p>
        </p:txBody>
      </p:sp>
      <p:sp>
        <p:nvSpPr>
          <p:cNvPr id="3" name="Slide Number Placeholder 2">
            <a:extLst>
              <a:ext uri="{FF2B5EF4-FFF2-40B4-BE49-F238E27FC236}">
                <a16:creationId xmlns:a16="http://schemas.microsoft.com/office/drawing/2014/main" id="{BD4C7A81-2638-47AB-A7AB-E0A8B1DDD1B4}"/>
              </a:ext>
            </a:extLst>
          </p:cNvPr>
          <p:cNvSpPr>
            <a:spLocks noGrp="1"/>
          </p:cNvSpPr>
          <p:nvPr>
            <p:ph type="sldNum" sz="quarter" idx="12"/>
          </p:nvPr>
        </p:nvSpPr>
        <p:spPr/>
        <p:txBody>
          <a:bodyPr/>
          <a:lstStyle/>
          <a:p>
            <a:pPr>
              <a:defRPr/>
            </a:pPr>
            <a:fld id="{18A36F4C-B873-46B5-B0F4-E76D9BA9D0A8}" type="slidenum">
              <a:rPr lang="en-US" smtClean="0"/>
              <a:pPr>
                <a:defRPr/>
              </a:pPr>
              <a:t>1</a:t>
            </a:fld>
            <a:endParaRPr lang="en-US"/>
          </a:p>
        </p:txBody>
      </p:sp>
      <p:pic>
        <p:nvPicPr>
          <p:cNvPr id="4" name="Picture 3" descr="A picture containing text&#10;&#10;Description automatically generated">
            <a:extLst>
              <a:ext uri="{FF2B5EF4-FFF2-40B4-BE49-F238E27FC236}">
                <a16:creationId xmlns:a16="http://schemas.microsoft.com/office/drawing/2014/main" id="{1FDF5AC9-0C56-49C8-9B58-CFB449557B31}"/>
              </a:ext>
            </a:extLst>
          </p:cNvPr>
          <p:cNvPicPr>
            <a:picLocks noChangeAspect="1"/>
          </p:cNvPicPr>
          <p:nvPr/>
        </p:nvPicPr>
        <p:blipFill>
          <a:blip r:embed="rId2"/>
          <a:stretch>
            <a:fillRect/>
          </a:stretch>
        </p:blipFill>
        <p:spPr>
          <a:xfrm>
            <a:off x="4353886" y="2204811"/>
            <a:ext cx="5514013" cy="3874712"/>
          </a:xfrm>
          <a:prstGeom prst="rect">
            <a:avLst/>
          </a:prstGeom>
          <a:ln w="38100">
            <a:solidFill>
              <a:schemeClr val="tx1"/>
            </a:solidFill>
          </a:ln>
        </p:spPr>
      </p:pic>
      <p:sp>
        <p:nvSpPr>
          <p:cNvPr id="5" name="Title 1">
            <a:extLst>
              <a:ext uri="{FF2B5EF4-FFF2-40B4-BE49-F238E27FC236}">
                <a16:creationId xmlns:a16="http://schemas.microsoft.com/office/drawing/2014/main" id="{0DC09A8E-9AC1-42DF-A386-1EA7920529DC}"/>
              </a:ext>
            </a:extLst>
          </p:cNvPr>
          <p:cNvSpPr txBox="1">
            <a:spLocks/>
          </p:cNvSpPr>
          <p:nvPr/>
        </p:nvSpPr>
        <p:spPr>
          <a:xfrm>
            <a:off x="923925" y="714374"/>
            <a:ext cx="8748581" cy="1357707"/>
          </a:xfrm>
          <a:prstGeom prst="rect">
            <a:avLst/>
          </a:prstGeom>
        </p:spPr>
        <p:txBody>
          <a:bodyPr rtlCol="0">
            <a:normAutofit/>
          </a:bodyPr>
          <a:lstStyle>
            <a:lvl1pPr algn="l"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rtl="0" fontAlgn="base">
              <a:lnSpc>
                <a:spcPct val="89000"/>
              </a:lnSpc>
              <a:spcBef>
                <a:spcPct val="0"/>
              </a:spcBef>
              <a:spcAft>
                <a:spcPct val="0"/>
              </a:spcAft>
              <a:defRPr sz="4400">
                <a:solidFill>
                  <a:schemeClr val="tx2"/>
                </a:solidFill>
                <a:latin typeface="Franklin Gothic Book" panose="020B0503020102020204" pitchFamily="34" charset="0"/>
              </a:defRPr>
            </a:lvl9pPr>
          </a:lstStyle>
          <a:p>
            <a:pPr algn="ctr" defTabSz="914400" eaLnBrk="1" fontAlgn="auto" hangingPunct="1">
              <a:spcAft>
                <a:spcPts val="0"/>
              </a:spcAft>
              <a:defRPr/>
            </a:pPr>
            <a:r>
              <a:rPr lang="en-US" b="1" dirty="0"/>
              <a:t>Yang / City of Mercer Island</a:t>
            </a:r>
          </a:p>
          <a:p>
            <a:pPr algn="ctr" defTabSz="914400" eaLnBrk="1" fontAlgn="auto" hangingPunct="1">
              <a:spcAft>
                <a:spcPts val="0"/>
              </a:spcAft>
              <a:defRPr/>
            </a:pPr>
            <a:r>
              <a:rPr lang="en-US" sz="2000" b="1" dirty="0"/>
              <a:t>Appeal Number APL21-006</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2">
            <a:extLst>
              <a:ext uri="{FF2B5EF4-FFF2-40B4-BE49-F238E27FC236}">
                <a16:creationId xmlns:a16="http://schemas.microsoft.com/office/drawing/2014/main" id="{A0610F0C-DF9C-4B6E-A994-2E2EC425F189}"/>
              </a:ext>
            </a:extLst>
          </p:cNvPr>
          <p:cNvSpPr txBox="1">
            <a:spLocks noChangeArrowheads="1"/>
          </p:cNvSpPr>
          <p:nvPr/>
        </p:nvSpPr>
        <p:spPr bwMode="auto">
          <a:xfrm>
            <a:off x="1628775" y="1104901"/>
            <a:ext cx="904557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r>
              <a:rPr lang="en-US" altLang="en-US" sz="2400" b="1" dirty="0"/>
              <a:t>This City’s Trusted Process is </a:t>
            </a:r>
            <a:r>
              <a:rPr lang="en-US" altLang="en-US" sz="2400" b="1" u="sng" dirty="0"/>
              <a:t>Binding Law</a:t>
            </a:r>
            <a:endParaRPr lang="en-US" altLang="en-US" sz="2400" b="1" dirty="0"/>
          </a:p>
          <a:p>
            <a:pPr marL="342900" indent="-342900">
              <a:buFont typeface="Wingdings" panose="05000000000000000000" pitchFamily="2" charset="2"/>
              <a:buChar char="§"/>
            </a:pPr>
            <a:endParaRPr lang="en-US" altLang="en-US" sz="2000" b="1" dirty="0"/>
          </a:p>
          <a:p>
            <a:pPr marL="1085850" lvl="1" indent="-342900">
              <a:buFont typeface="Wingdings" panose="05000000000000000000" pitchFamily="2" charset="2"/>
              <a:buChar char="§"/>
            </a:pPr>
            <a:r>
              <a:rPr lang="en-US" altLang="en-US" sz="2000" b="1" dirty="0"/>
              <a:t>The City adopted a Development Manual for Situations Such As This Which States that the Development Manuel Itself Operates as Binding Law in the City of Mercer Island:</a:t>
            </a:r>
          </a:p>
        </p:txBody>
      </p:sp>
      <p:sp>
        <p:nvSpPr>
          <p:cNvPr id="3" name="Slide Number Placeholder 2">
            <a:extLst>
              <a:ext uri="{FF2B5EF4-FFF2-40B4-BE49-F238E27FC236}">
                <a16:creationId xmlns:a16="http://schemas.microsoft.com/office/drawing/2014/main" id="{85B73029-1879-4061-AAE0-3811A127C3A2}"/>
              </a:ext>
            </a:extLst>
          </p:cNvPr>
          <p:cNvSpPr>
            <a:spLocks noGrp="1"/>
          </p:cNvSpPr>
          <p:nvPr>
            <p:ph type="sldNum" sz="quarter" idx="12"/>
          </p:nvPr>
        </p:nvSpPr>
        <p:spPr/>
        <p:txBody>
          <a:bodyPr/>
          <a:lstStyle/>
          <a:p>
            <a:pPr>
              <a:defRPr/>
            </a:pPr>
            <a:fld id="{EC32E923-539C-4D2A-91F2-8E94007A0D6D}" type="slidenum">
              <a:rPr lang="en-US" smtClean="0"/>
              <a:pPr>
                <a:defRPr/>
              </a:pPr>
              <a:t>10</a:t>
            </a:fld>
            <a:endParaRPr lang="en-US" dirty="0"/>
          </a:p>
        </p:txBody>
      </p:sp>
      <p:pic>
        <p:nvPicPr>
          <p:cNvPr id="4" name="Picture 3" descr="Text&#10;&#10;Description automatically generated">
            <a:extLst>
              <a:ext uri="{FF2B5EF4-FFF2-40B4-BE49-F238E27FC236}">
                <a16:creationId xmlns:a16="http://schemas.microsoft.com/office/drawing/2014/main" id="{6211995A-16D7-42A1-8C22-6860407092CA}"/>
              </a:ext>
            </a:extLst>
          </p:cNvPr>
          <p:cNvPicPr>
            <a:picLocks noChangeAspect="1"/>
          </p:cNvPicPr>
          <p:nvPr/>
        </p:nvPicPr>
        <p:blipFill>
          <a:blip r:embed="rId2"/>
          <a:stretch>
            <a:fillRect/>
          </a:stretch>
        </p:blipFill>
        <p:spPr>
          <a:xfrm>
            <a:off x="2078037" y="3324315"/>
            <a:ext cx="8596313" cy="2595532"/>
          </a:xfrm>
          <a:prstGeom prst="rect">
            <a:avLst/>
          </a:prstGeom>
          <a:ln w="38100">
            <a:solidFill>
              <a:schemeClr val="tx1"/>
            </a:solidFill>
          </a:ln>
        </p:spPr>
      </p:pic>
    </p:spTree>
    <p:extLst>
      <p:ext uri="{BB962C8B-B14F-4D97-AF65-F5344CB8AC3E}">
        <p14:creationId xmlns:p14="http://schemas.microsoft.com/office/powerpoint/2010/main" val="22331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a:extLst>
              <a:ext uri="{FF2B5EF4-FFF2-40B4-BE49-F238E27FC236}">
                <a16:creationId xmlns:a16="http://schemas.microsoft.com/office/drawing/2014/main" id="{01B2E298-EDFA-4708-8580-9132BC4774A4}"/>
              </a:ext>
            </a:extLst>
          </p:cNvPr>
          <p:cNvSpPr txBox="1">
            <a:spLocks noChangeArrowheads="1"/>
          </p:cNvSpPr>
          <p:nvPr/>
        </p:nvSpPr>
        <p:spPr bwMode="auto">
          <a:xfrm>
            <a:off x="788670" y="6268244"/>
            <a:ext cx="2360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1008</a:t>
            </a:r>
          </a:p>
        </p:txBody>
      </p:sp>
      <p:sp>
        <p:nvSpPr>
          <p:cNvPr id="3" name="Slide Number Placeholder 2">
            <a:extLst>
              <a:ext uri="{FF2B5EF4-FFF2-40B4-BE49-F238E27FC236}">
                <a16:creationId xmlns:a16="http://schemas.microsoft.com/office/drawing/2014/main" id="{8EAE68E3-631F-4560-9C82-26CB4B441C86}"/>
              </a:ext>
            </a:extLst>
          </p:cNvPr>
          <p:cNvSpPr>
            <a:spLocks noGrp="1"/>
          </p:cNvSpPr>
          <p:nvPr>
            <p:ph type="sldNum" sz="quarter" idx="12"/>
          </p:nvPr>
        </p:nvSpPr>
        <p:spPr/>
        <p:txBody>
          <a:bodyPr/>
          <a:lstStyle/>
          <a:p>
            <a:pPr>
              <a:defRPr/>
            </a:pPr>
            <a:fld id="{18A36F4C-B873-46B5-B0F4-E76D9BA9D0A8}" type="slidenum">
              <a:rPr lang="en-US" smtClean="0"/>
              <a:pPr>
                <a:defRPr/>
              </a:pPr>
              <a:t>11</a:t>
            </a:fld>
            <a:endParaRPr lang="en-US"/>
          </a:p>
        </p:txBody>
      </p:sp>
      <p:pic>
        <p:nvPicPr>
          <p:cNvPr id="6" name="Picture 5" descr="Text&#10;&#10;Description automatically generated">
            <a:extLst>
              <a:ext uri="{FF2B5EF4-FFF2-40B4-BE49-F238E27FC236}">
                <a16:creationId xmlns:a16="http://schemas.microsoft.com/office/drawing/2014/main" id="{39A840DF-7690-4BD5-8D7D-AF3DE0892BDE}"/>
              </a:ext>
            </a:extLst>
          </p:cNvPr>
          <p:cNvPicPr>
            <a:picLocks noChangeAspect="1"/>
          </p:cNvPicPr>
          <p:nvPr/>
        </p:nvPicPr>
        <p:blipFill>
          <a:blip r:embed="rId2"/>
          <a:stretch>
            <a:fillRect/>
          </a:stretch>
        </p:blipFill>
        <p:spPr>
          <a:xfrm>
            <a:off x="788670" y="111951"/>
            <a:ext cx="4307205" cy="5936423"/>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2">
            <a:extLst>
              <a:ext uri="{FF2B5EF4-FFF2-40B4-BE49-F238E27FC236}">
                <a16:creationId xmlns:a16="http://schemas.microsoft.com/office/drawing/2014/main" id="{570132EF-F1CC-4129-93FF-BA48A99A5AD0}"/>
              </a:ext>
            </a:extLst>
          </p:cNvPr>
          <p:cNvSpPr txBox="1">
            <a:spLocks noChangeArrowheads="1"/>
          </p:cNvSpPr>
          <p:nvPr/>
        </p:nvSpPr>
        <p:spPr bwMode="auto">
          <a:xfrm>
            <a:off x="5095875" y="209962"/>
            <a:ext cx="2360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1008, p. 26</a:t>
            </a:r>
          </a:p>
        </p:txBody>
      </p:sp>
      <p:sp>
        <p:nvSpPr>
          <p:cNvPr id="10" name="TextBox 2">
            <a:extLst>
              <a:ext uri="{FF2B5EF4-FFF2-40B4-BE49-F238E27FC236}">
                <a16:creationId xmlns:a16="http://schemas.microsoft.com/office/drawing/2014/main" id="{EF83B8DD-9BB0-4F08-B8CB-7A600C09D244}"/>
              </a:ext>
            </a:extLst>
          </p:cNvPr>
          <p:cNvSpPr txBox="1">
            <a:spLocks noChangeArrowheads="1"/>
          </p:cNvSpPr>
          <p:nvPr/>
        </p:nvSpPr>
        <p:spPr bwMode="auto">
          <a:xfrm>
            <a:off x="5133181" y="3117048"/>
            <a:ext cx="627014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r>
              <a:rPr lang="en-US" sz="1800" b="0" i="0" u="none" strike="noStrike" baseline="0" dirty="0">
                <a:latin typeface="Times New Roman" panose="02020603050405020304" pitchFamily="18" charset="0"/>
              </a:rPr>
              <a:t>MICC 19.15.070 </a:t>
            </a:r>
            <a:r>
              <a:rPr lang="en-US" sz="1800" b="1" i="0" u="sng" strike="noStrike" baseline="0" dirty="0">
                <a:latin typeface="Times New Roman" panose="02020603050405020304" pitchFamily="18" charset="0"/>
              </a:rPr>
              <a:t>mandates </a:t>
            </a:r>
            <a:r>
              <a:rPr lang="en-US" sz="1800" b="0" i="0" u="sng" strike="noStrike" baseline="0" dirty="0">
                <a:latin typeface="Times New Roman" panose="02020603050405020304" pitchFamily="18" charset="0"/>
              </a:rPr>
              <a:t>that the City shall not accept an incomplete</a:t>
            </a:r>
            <a:r>
              <a:rPr lang="en-US" b="1" dirty="0">
                <a:latin typeface="Times New Roman" panose="02020603050405020304" pitchFamily="18" charset="0"/>
              </a:rPr>
              <a:t> </a:t>
            </a:r>
            <a:r>
              <a:rPr lang="en-US" sz="1800" b="0" i="0" u="sng" strike="noStrike" baseline="0" dirty="0">
                <a:latin typeface="Times New Roman" panose="02020603050405020304" pitchFamily="18" charset="0"/>
              </a:rPr>
              <a:t>application for processing in review.</a:t>
            </a:r>
            <a:r>
              <a:rPr lang="en-US" sz="1800" b="0" i="0" u="none" strike="noStrike" baseline="0" dirty="0">
                <a:latin typeface="Times New Roman" panose="02020603050405020304" pitchFamily="18" charset="0"/>
              </a:rPr>
              <a:t> The code provides in pertinent part:</a:t>
            </a:r>
          </a:p>
          <a:p>
            <a:endParaRPr lang="en-US" sz="1200" b="0" i="0" u="none" strike="noStrike" baseline="0" dirty="0">
              <a:latin typeface="Times New Roman" panose="02020603050405020304" pitchFamily="18" charset="0"/>
            </a:endParaRPr>
          </a:p>
          <a:p>
            <a:pPr marR="8210" algn="just"/>
            <a:r>
              <a:rPr lang="en-US" sz="1800" b="0" i="0" u="none" strike="noStrike" baseline="0" dirty="0">
                <a:solidFill>
                  <a:srgbClr val="212121"/>
                </a:solidFill>
                <a:latin typeface="Times New Roman" panose="02020603050405020304" pitchFamily="18" charset="0"/>
              </a:rPr>
              <a:t>A. </a:t>
            </a:r>
            <a:r>
              <a:rPr lang="en-US" sz="1800" b="0" i="1" u="none" strike="noStrike" baseline="0" dirty="0">
                <a:solidFill>
                  <a:srgbClr val="212121"/>
                </a:solidFill>
                <a:latin typeface="Times New Roman" panose="02020603050405020304" pitchFamily="18" charset="0"/>
              </a:rPr>
              <a:t>Complete Application Required. </a:t>
            </a:r>
            <a:r>
              <a:rPr lang="en-US" sz="1800" b="0" i="0" u="none" strike="noStrike" baseline="0" dirty="0">
                <a:solidFill>
                  <a:srgbClr val="212121"/>
                </a:solidFill>
                <a:latin typeface="Times New Roman" panose="02020603050405020304" pitchFamily="18" charset="0"/>
              </a:rPr>
              <a:t>The</a:t>
            </a:r>
            <a:r>
              <a:rPr lang="en-US" sz="1800" b="0" i="0" u="none" strike="noStrike" baseline="0" dirty="0">
                <a:solidFill>
                  <a:srgbClr val="2D4D6B"/>
                </a:solidFill>
                <a:latin typeface="Times New Roman" panose="02020603050405020304" pitchFamily="18" charset="0"/>
              </a:rPr>
              <a:t> </a:t>
            </a:r>
            <a:r>
              <a:rPr lang="en-US" sz="1800" b="0" i="0" u="sng" strike="noStrike" baseline="0" dirty="0">
                <a:solidFill>
                  <a:srgbClr val="2D4D6B"/>
                </a:solidFill>
                <a:latin typeface="Times New Roman" panose="02020603050405020304" pitchFamily="18" charset="0"/>
              </a:rPr>
              <a:t>city</a:t>
            </a:r>
            <a:r>
              <a:rPr lang="en-US" sz="1800" b="0" i="0" u="none" strike="noStrike" baseline="0" dirty="0">
                <a:solidFill>
                  <a:srgbClr val="2D4D6B"/>
                </a:solidFill>
                <a:latin typeface="Times New Roman" panose="02020603050405020304" pitchFamily="18" charset="0"/>
              </a:rPr>
              <a:t> </a:t>
            </a:r>
            <a:r>
              <a:rPr lang="en-US" sz="1800" b="0" i="0" u="none" strike="noStrike" baseline="0" dirty="0">
                <a:solidFill>
                  <a:srgbClr val="212121"/>
                </a:solidFill>
                <a:latin typeface="Times New Roman" panose="02020603050405020304" pitchFamily="18" charset="0"/>
              </a:rPr>
              <a:t>will not accept an incomplete application for processing and review. An application is complete only when all info</a:t>
            </a:r>
            <a:r>
              <a:rPr lang="en-US" sz="1800" b="0" i="0" u="sng" strike="noStrike" baseline="0" dirty="0">
                <a:solidFill>
                  <a:srgbClr val="212121"/>
                </a:solidFill>
                <a:latin typeface="Times New Roman" panose="02020603050405020304" pitchFamily="18" charset="0"/>
              </a:rPr>
              <a:t>rmation requ</a:t>
            </a:r>
            <a:r>
              <a:rPr lang="en-US" sz="1800" b="0" i="0" u="none" strike="noStrike" baseline="0" dirty="0">
                <a:solidFill>
                  <a:srgbClr val="212121"/>
                </a:solidFill>
                <a:latin typeface="Times New Roman" panose="02020603050405020304" pitchFamily="18" charset="0"/>
              </a:rPr>
              <a:t>ired on the application form and all submittal items required by the </a:t>
            </a:r>
            <a:r>
              <a:rPr lang="en-US" sz="1800" b="0" i="0" u="sng" strike="noStrike" baseline="0" dirty="0">
                <a:solidFill>
                  <a:srgbClr val="2D4D6B"/>
                </a:solidFill>
                <a:latin typeface="Times New Roman" panose="02020603050405020304" pitchFamily="18" charset="0"/>
              </a:rPr>
              <a:t>development</a:t>
            </a:r>
            <a:r>
              <a:rPr lang="en-US" sz="1800" b="0" i="0" u="none" strike="noStrike" baseline="0" dirty="0">
                <a:solidFill>
                  <a:srgbClr val="2D4D6B"/>
                </a:solidFill>
                <a:latin typeface="Times New Roman" panose="02020603050405020304" pitchFamily="18" charset="0"/>
              </a:rPr>
              <a:t> </a:t>
            </a:r>
            <a:r>
              <a:rPr lang="en-US" sz="1800" b="0" i="0" u="none" strike="noStrike" baseline="0" dirty="0">
                <a:solidFill>
                  <a:srgbClr val="212121"/>
                </a:solidFill>
                <a:latin typeface="Times New Roman" panose="02020603050405020304" pitchFamily="18" charset="0"/>
              </a:rPr>
              <a:t>code have been provided to the satisfaction of the </a:t>
            </a:r>
            <a:r>
              <a:rPr lang="en-US" sz="1800" b="0" i="0" u="sng" strike="noStrike" baseline="0" dirty="0">
                <a:solidFill>
                  <a:srgbClr val="2D4D6B"/>
                </a:solidFill>
                <a:latin typeface="Times New Roman" panose="02020603050405020304" pitchFamily="18" charset="0"/>
              </a:rPr>
              <a:t>code official</a:t>
            </a:r>
            <a:r>
              <a:rPr lang="en-US" sz="1800" b="0" i="0" u="sng" strike="noStrike" baseline="0" dirty="0">
                <a:solidFill>
                  <a:srgbClr val="212121"/>
                </a:solidFill>
                <a:latin typeface="Times New Roman" panose="02020603050405020304" pitchFamily="18" charset="0"/>
              </a:rPr>
              <a:t>.</a:t>
            </a:r>
          </a:p>
        </p:txBody>
      </p:sp>
      <p:pic>
        <p:nvPicPr>
          <p:cNvPr id="8" name="Picture 7" descr="Text&#10;&#10;Description automatically generated">
            <a:extLst>
              <a:ext uri="{FF2B5EF4-FFF2-40B4-BE49-F238E27FC236}">
                <a16:creationId xmlns:a16="http://schemas.microsoft.com/office/drawing/2014/main" id="{0D206ACB-7579-4438-82D9-2CB3896BEBB1}"/>
              </a:ext>
            </a:extLst>
          </p:cNvPr>
          <p:cNvPicPr>
            <a:picLocks noChangeAspect="1"/>
          </p:cNvPicPr>
          <p:nvPr/>
        </p:nvPicPr>
        <p:blipFill>
          <a:blip r:embed="rId3"/>
          <a:stretch>
            <a:fillRect/>
          </a:stretch>
        </p:blipFill>
        <p:spPr>
          <a:xfrm>
            <a:off x="4876005" y="586791"/>
            <a:ext cx="6973095" cy="2101249"/>
          </a:xfrm>
          <a:prstGeom prst="rect">
            <a:avLst/>
          </a:prstGeom>
          <a:ln w="38100">
            <a:solidFill>
              <a:schemeClr val="tx1"/>
            </a:solidFill>
          </a:ln>
        </p:spPr>
      </p:pic>
    </p:spTree>
    <p:extLst>
      <p:ext uri="{BB962C8B-B14F-4D97-AF65-F5344CB8AC3E}">
        <p14:creationId xmlns:p14="http://schemas.microsoft.com/office/powerpoint/2010/main" val="60986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Box 5">
            <a:extLst>
              <a:ext uri="{FF2B5EF4-FFF2-40B4-BE49-F238E27FC236}">
                <a16:creationId xmlns:a16="http://schemas.microsoft.com/office/drawing/2014/main" id="{3550AFC4-F7FD-4EDD-B1D0-5FE3ED6D66F0}"/>
              </a:ext>
            </a:extLst>
          </p:cNvPr>
          <p:cNvSpPr txBox="1">
            <a:spLocks noChangeArrowheads="1"/>
          </p:cNvSpPr>
          <p:nvPr/>
        </p:nvSpPr>
        <p:spPr bwMode="auto">
          <a:xfrm>
            <a:off x="641070" y="6394666"/>
            <a:ext cx="2360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1012</a:t>
            </a:r>
          </a:p>
        </p:txBody>
      </p:sp>
      <p:sp>
        <p:nvSpPr>
          <p:cNvPr id="3" name="Slide Number Placeholder 2">
            <a:extLst>
              <a:ext uri="{FF2B5EF4-FFF2-40B4-BE49-F238E27FC236}">
                <a16:creationId xmlns:a16="http://schemas.microsoft.com/office/drawing/2014/main" id="{C117B98D-595B-4CA0-8295-A0CB923FF0D9}"/>
              </a:ext>
            </a:extLst>
          </p:cNvPr>
          <p:cNvSpPr>
            <a:spLocks noGrp="1"/>
          </p:cNvSpPr>
          <p:nvPr>
            <p:ph type="sldNum" sz="quarter" idx="12"/>
          </p:nvPr>
        </p:nvSpPr>
        <p:spPr/>
        <p:txBody>
          <a:bodyPr/>
          <a:lstStyle/>
          <a:p>
            <a:pPr>
              <a:defRPr/>
            </a:pPr>
            <a:fld id="{18A36F4C-B873-46B5-B0F4-E76D9BA9D0A8}" type="slidenum">
              <a:rPr lang="en-US" smtClean="0"/>
              <a:pPr>
                <a:defRPr/>
              </a:pPr>
              <a:t>12</a:t>
            </a:fld>
            <a:endParaRPr lang="en-US"/>
          </a:p>
        </p:txBody>
      </p:sp>
      <p:pic>
        <p:nvPicPr>
          <p:cNvPr id="6" name="Picture 5" descr="Graphical user interface, text&#10;&#10;Description automatically generated">
            <a:extLst>
              <a:ext uri="{FF2B5EF4-FFF2-40B4-BE49-F238E27FC236}">
                <a16:creationId xmlns:a16="http://schemas.microsoft.com/office/drawing/2014/main" id="{1F144ACE-9F16-402F-9AD9-5DC62750724A}"/>
              </a:ext>
            </a:extLst>
          </p:cNvPr>
          <p:cNvPicPr>
            <a:picLocks noChangeAspect="1"/>
          </p:cNvPicPr>
          <p:nvPr/>
        </p:nvPicPr>
        <p:blipFill>
          <a:blip r:embed="rId2"/>
          <a:stretch>
            <a:fillRect/>
          </a:stretch>
        </p:blipFill>
        <p:spPr>
          <a:xfrm>
            <a:off x="760686" y="463334"/>
            <a:ext cx="4481994" cy="5657849"/>
          </a:xfrm>
          <a:prstGeom prst="rect">
            <a:avLst/>
          </a:prstGeom>
          <a:ln w="38100">
            <a:solidFill>
              <a:schemeClr val="tx1"/>
            </a:solidFill>
          </a:ln>
        </p:spPr>
      </p:pic>
      <p:pic>
        <p:nvPicPr>
          <p:cNvPr id="8" name="Picture 7" descr="Graphical user interface, text, application&#10;&#10;Description automatically generated">
            <a:extLst>
              <a:ext uri="{FF2B5EF4-FFF2-40B4-BE49-F238E27FC236}">
                <a16:creationId xmlns:a16="http://schemas.microsoft.com/office/drawing/2014/main" id="{176E8C7F-0591-4D52-B81E-B8C973A9E651}"/>
              </a:ext>
            </a:extLst>
          </p:cNvPr>
          <p:cNvPicPr>
            <a:picLocks noChangeAspect="1"/>
          </p:cNvPicPr>
          <p:nvPr/>
        </p:nvPicPr>
        <p:blipFill>
          <a:blip r:embed="rId3"/>
          <a:stretch>
            <a:fillRect/>
          </a:stretch>
        </p:blipFill>
        <p:spPr>
          <a:xfrm>
            <a:off x="4970731" y="559509"/>
            <a:ext cx="6954570" cy="714598"/>
          </a:xfrm>
          <a:prstGeom prst="rect">
            <a:avLst/>
          </a:prstGeom>
          <a:ln w="38100">
            <a:solidFill>
              <a:schemeClr val="tx1"/>
            </a:solidFill>
          </a:ln>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24590EE7-8256-4319-86ED-27EF68AE42CA}"/>
                  </a:ext>
                </a:extLst>
              </p14:cNvPr>
              <p14:cNvContentPartPr/>
              <p14:nvPr/>
            </p14:nvContentPartPr>
            <p14:xfrm>
              <a:off x="5086351" y="1274107"/>
              <a:ext cx="4141624" cy="4141624"/>
            </p14:xfrm>
          </p:contentPart>
        </mc:Choice>
        <mc:Fallback xmlns="">
          <p:pic>
            <p:nvPicPr>
              <p:cNvPr id="9" name="Ink 8">
                <a:extLst>
                  <a:ext uri="{FF2B5EF4-FFF2-40B4-BE49-F238E27FC236}">
                    <a16:creationId xmlns:a16="http://schemas.microsoft.com/office/drawing/2014/main" id="{24590EE7-8256-4319-86ED-27EF68AE42CA}"/>
                  </a:ext>
                </a:extLst>
              </p:cNvPr>
              <p:cNvPicPr/>
              <p:nvPr/>
            </p:nvPicPr>
            <p:blipFill>
              <a:blip r:embed="rId5"/>
              <a:stretch>
                <a:fillRect/>
              </a:stretch>
            </p:blipFill>
            <p:spPr>
              <a:xfrm>
                <a:off x="5077351" y="1265107"/>
                <a:ext cx="4159265" cy="4159265"/>
              </a:xfrm>
              <a:prstGeom prst="rect">
                <a:avLst/>
              </a:prstGeom>
            </p:spPr>
          </p:pic>
        </mc:Fallback>
      </mc:AlternateContent>
      <p:sp>
        <p:nvSpPr>
          <p:cNvPr id="30" name="TextBox 29">
            <a:extLst>
              <a:ext uri="{FF2B5EF4-FFF2-40B4-BE49-F238E27FC236}">
                <a16:creationId xmlns:a16="http://schemas.microsoft.com/office/drawing/2014/main" id="{76729CDE-C298-459F-9F55-9C38CE2C8B4F}"/>
              </a:ext>
            </a:extLst>
          </p:cNvPr>
          <p:cNvSpPr txBox="1"/>
          <p:nvPr/>
        </p:nvSpPr>
        <p:spPr>
          <a:xfrm>
            <a:off x="6434503" y="4233213"/>
            <a:ext cx="5355558" cy="2062103"/>
          </a:xfrm>
          <a:prstGeom prst="rect">
            <a:avLst/>
          </a:prstGeom>
          <a:noFill/>
        </p:spPr>
        <p:txBody>
          <a:bodyPr wrap="square">
            <a:spAutoFit/>
          </a:bodyPr>
          <a:lstStyle/>
          <a:p>
            <a:pPr algn="l"/>
            <a:r>
              <a:rPr lang="en-US" sz="1600" b="1" i="0" u="none" strike="noStrike" baseline="0" dirty="0">
                <a:latin typeface="+mn-lt"/>
              </a:rPr>
              <a:t>The City approved the application without having all the pertinent information to make its decision and without a complete application for purposes of MICC 19.15.070. The City of Mercer Island application instructions specifically state that “[p]</a:t>
            </a:r>
            <a:r>
              <a:rPr lang="en-US" sz="1600" b="1" i="0" u="none" strike="noStrike" baseline="0" dirty="0" err="1">
                <a:latin typeface="+mn-lt"/>
              </a:rPr>
              <a:t>lans</a:t>
            </a:r>
            <a:r>
              <a:rPr lang="en-US" sz="1600" b="1" i="0" u="none" strike="noStrike" baseline="0" dirty="0">
                <a:latin typeface="+mn-lt"/>
              </a:rPr>
              <a:t> shall clearly show gate location, driveway paved area all the way to the access road, access easement width if applicable, control pedestal, and any access obstructions in the area.</a:t>
            </a:r>
            <a:endParaRPr lang="en-US" sz="1600" b="1" dirty="0">
              <a:latin typeface="+mn-lt"/>
            </a:endParaRPr>
          </a:p>
        </p:txBody>
      </p:sp>
      <p:sp>
        <p:nvSpPr>
          <p:cNvPr id="2" name="TextBox 1">
            <a:extLst>
              <a:ext uri="{FF2B5EF4-FFF2-40B4-BE49-F238E27FC236}">
                <a16:creationId xmlns:a16="http://schemas.microsoft.com/office/drawing/2014/main" id="{4E746696-9B95-4826-9856-5DC36D71BC50}"/>
              </a:ext>
            </a:extLst>
          </p:cNvPr>
          <p:cNvSpPr txBox="1"/>
          <p:nvPr/>
        </p:nvSpPr>
        <p:spPr>
          <a:xfrm>
            <a:off x="8274545" y="2430298"/>
            <a:ext cx="3993159" cy="923330"/>
          </a:xfrm>
          <a:prstGeom prst="rect">
            <a:avLst/>
          </a:prstGeom>
          <a:noFill/>
        </p:spPr>
        <p:txBody>
          <a:bodyPr wrap="square" rtlCol="0">
            <a:spAutoFit/>
          </a:bodyPr>
          <a:lstStyle/>
          <a:p>
            <a:r>
              <a:rPr lang="en-US" dirty="0"/>
              <a:t>Ex. 1012:  Separate publication sent </a:t>
            </a:r>
            <a:r>
              <a:rPr lang="en-US"/>
              <a:t>to Niedermans reinforcing </a:t>
            </a:r>
            <a:r>
              <a:rPr lang="en-US" dirty="0"/>
              <a:t>requirements </a:t>
            </a:r>
          </a:p>
          <a:p>
            <a:r>
              <a:rPr lang="en-US" dirty="0"/>
              <a:t>Of development manual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a:extLst>
              <a:ext uri="{FF2B5EF4-FFF2-40B4-BE49-F238E27FC236}">
                <a16:creationId xmlns:a16="http://schemas.microsoft.com/office/drawing/2014/main" id="{01B2E298-EDFA-4708-8580-9132BC4774A4}"/>
              </a:ext>
            </a:extLst>
          </p:cNvPr>
          <p:cNvSpPr txBox="1">
            <a:spLocks noChangeArrowheads="1"/>
          </p:cNvSpPr>
          <p:nvPr/>
        </p:nvSpPr>
        <p:spPr bwMode="auto">
          <a:xfrm>
            <a:off x="733355" y="6488907"/>
            <a:ext cx="2360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20</a:t>
            </a:r>
          </a:p>
        </p:txBody>
      </p:sp>
      <p:sp>
        <p:nvSpPr>
          <p:cNvPr id="3" name="Slide Number Placeholder 2">
            <a:extLst>
              <a:ext uri="{FF2B5EF4-FFF2-40B4-BE49-F238E27FC236}">
                <a16:creationId xmlns:a16="http://schemas.microsoft.com/office/drawing/2014/main" id="{8EAE68E3-631F-4560-9C82-26CB4B441C86}"/>
              </a:ext>
            </a:extLst>
          </p:cNvPr>
          <p:cNvSpPr>
            <a:spLocks noGrp="1"/>
          </p:cNvSpPr>
          <p:nvPr>
            <p:ph type="sldNum" sz="quarter" idx="12"/>
          </p:nvPr>
        </p:nvSpPr>
        <p:spPr/>
        <p:txBody>
          <a:bodyPr/>
          <a:lstStyle/>
          <a:p>
            <a:pPr>
              <a:defRPr/>
            </a:pPr>
            <a:fld id="{18A36F4C-B873-46B5-B0F4-E76D9BA9D0A8}" type="slidenum">
              <a:rPr lang="en-US" smtClean="0"/>
              <a:pPr>
                <a:defRPr/>
              </a:pPr>
              <a:t>13</a:t>
            </a:fld>
            <a:endParaRPr lang="en-US"/>
          </a:p>
        </p:txBody>
      </p:sp>
      <p:pic>
        <p:nvPicPr>
          <p:cNvPr id="4" name="Picture 3">
            <a:extLst>
              <a:ext uri="{FF2B5EF4-FFF2-40B4-BE49-F238E27FC236}">
                <a16:creationId xmlns:a16="http://schemas.microsoft.com/office/drawing/2014/main" id="{EDB4A129-4576-421E-B10E-ED032178E74E}"/>
              </a:ext>
            </a:extLst>
          </p:cNvPr>
          <p:cNvPicPr>
            <a:picLocks noChangeAspect="1"/>
          </p:cNvPicPr>
          <p:nvPr/>
        </p:nvPicPr>
        <p:blipFill>
          <a:blip r:embed="rId2"/>
          <a:stretch>
            <a:fillRect/>
          </a:stretch>
        </p:blipFill>
        <p:spPr>
          <a:xfrm>
            <a:off x="2259361" y="808230"/>
            <a:ext cx="7673204" cy="6004534"/>
          </a:xfrm>
          <a:prstGeom prst="rect">
            <a:avLst/>
          </a:prstGeom>
          <a:ln w="38100">
            <a:solidFill>
              <a:schemeClr val="tx1"/>
            </a:solidFill>
          </a:ln>
        </p:spPr>
      </p:pic>
      <p:sp>
        <p:nvSpPr>
          <p:cNvPr id="10" name="TextBox 2">
            <a:extLst>
              <a:ext uri="{FF2B5EF4-FFF2-40B4-BE49-F238E27FC236}">
                <a16:creationId xmlns:a16="http://schemas.microsoft.com/office/drawing/2014/main" id="{EF83B8DD-9BB0-4F08-B8CB-7A600C09D244}"/>
              </a:ext>
            </a:extLst>
          </p:cNvPr>
          <p:cNvSpPr txBox="1">
            <a:spLocks noChangeArrowheads="1"/>
          </p:cNvSpPr>
          <p:nvPr/>
        </p:nvSpPr>
        <p:spPr bwMode="auto">
          <a:xfrm>
            <a:off x="2088860" y="171071"/>
            <a:ext cx="7273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l"/>
            <a:r>
              <a:rPr lang="en-US" sz="2400" b="1" i="0" u="sng" strike="noStrike" baseline="0" dirty="0">
                <a:latin typeface="+mj-lt"/>
              </a:rPr>
              <a:t>Niedermans’ Gate Will Obstruct the Deeded Access</a:t>
            </a:r>
            <a:endParaRPr lang="en-US" altLang="en-US" sz="2400" b="1" u="sng" dirty="0">
              <a:latin typeface="+mj-lt"/>
            </a:endParaRPr>
          </a:p>
        </p:txBody>
      </p:sp>
    </p:spTree>
    <p:extLst>
      <p:ext uri="{BB962C8B-B14F-4D97-AF65-F5344CB8AC3E}">
        <p14:creationId xmlns:p14="http://schemas.microsoft.com/office/powerpoint/2010/main" val="202872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2">
            <a:extLst>
              <a:ext uri="{FF2B5EF4-FFF2-40B4-BE49-F238E27FC236}">
                <a16:creationId xmlns:a16="http://schemas.microsoft.com/office/drawing/2014/main" id="{A0610F0C-DF9C-4B6E-A994-2E2EC425F189}"/>
              </a:ext>
            </a:extLst>
          </p:cNvPr>
          <p:cNvSpPr txBox="1">
            <a:spLocks noChangeArrowheads="1"/>
          </p:cNvSpPr>
          <p:nvPr/>
        </p:nvSpPr>
        <p:spPr bwMode="auto">
          <a:xfrm>
            <a:off x="1628775" y="1104901"/>
            <a:ext cx="90455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r>
              <a:rPr lang="en-US" altLang="en-US" sz="2400" b="1" u="sng" dirty="0"/>
              <a:t>The Niedermans did not Obtain Consent to the Permit as Required by The Mercer Island City Code</a:t>
            </a:r>
          </a:p>
          <a:p>
            <a:pPr algn="ctr"/>
            <a:endParaRPr lang="en-US" altLang="en-US" sz="2400" dirty="0"/>
          </a:p>
          <a:p>
            <a:pPr algn="just"/>
            <a:r>
              <a:rPr lang="en-US" altLang="en-US" sz="2400" dirty="0"/>
              <a:t>Approval of this permit violates MICC 19.15.060(A)(8), which requires consent of all owners of the “affected property.” “Affected” means “”to produce an effect upon (someone or something).” Affect, Merriam-Webster Dictionary (11th ed. 2003). As discussed below, the Yang Property is an “affected property,” and thus, the </a:t>
            </a:r>
            <a:r>
              <a:rPr lang="en-US" altLang="en-US" sz="2400" dirty="0" err="1"/>
              <a:t>Niedermans</a:t>
            </a:r>
            <a:r>
              <a:rPr lang="en-US" altLang="en-US" sz="2400" dirty="0"/>
              <a:t> were required to obtain the </a:t>
            </a:r>
            <a:r>
              <a:rPr lang="en-US" altLang="en-US" sz="2400" dirty="0" err="1"/>
              <a:t>Yangs</a:t>
            </a:r>
            <a:r>
              <a:rPr lang="en-US" altLang="en-US" sz="2400" dirty="0"/>
              <a:t>’ consent. </a:t>
            </a:r>
            <a:r>
              <a:rPr lang="en-US" altLang="en-US" sz="2400" u="sng" dirty="0"/>
              <a:t>One way the </a:t>
            </a:r>
            <a:r>
              <a:rPr lang="en-US" altLang="en-US" sz="2400" u="sng" dirty="0" err="1"/>
              <a:t>Yangs</a:t>
            </a:r>
            <a:r>
              <a:rPr lang="en-US" altLang="en-US" sz="2400" u="sng" dirty="0"/>
              <a:t> are “affected” by this as referenced in City Code is that the widening of the </a:t>
            </a:r>
            <a:r>
              <a:rPr lang="en-US" altLang="en-US" sz="2400" u="sng" dirty="0" err="1"/>
              <a:t>Niedermans</a:t>
            </a:r>
            <a:r>
              <a:rPr lang="en-US" altLang="en-US" sz="2400" u="sng" dirty="0"/>
              <a:t>’ access will operate to reduce the “Lot Area” for development purposes as defined in MICC 19.16.010.</a:t>
            </a:r>
          </a:p>
        </p:txBody>
      </p:sp>
      <p:sp>
        <p:nvSpPr>
          <p:cNvPr id="3" name="Slide Number Placeholder 2">
            <a:extLst>
              <a:ext uri="{FF2B5EF4-FFF2-40B4-BE49-F238E27FC236}">
                <a16:creationId xmlns:a16="http://schemas.microsoft.com/office/drawing/2014/main" id="{85B73029-1879-4061-AAE0-3811A127C3A2}"/>
              </a:ext>
            </a:extLst>
          </p:cNvPr>
          <p:cNvSpPr>
            <a:spLocks noGrp="1"/>
          </p:cNvSpPr>
          <p:nvPr>
            <p:ph type="sldNum" sz="quarter" idx="12"/>
          </p:nvPr>
        </p:nvSpPr>
        <p:spPr/>
        <p:txBody>
          <a:bodyPr/>
          <a:lstStyle/>
          <a:p>
            <a:pPr>
              <a:defRPr/>
            </a:pPr>
            <a:fld id="{EC32E923-539C-4D2A-91F2-8E94007A0D6D}" type="slidenum">
              <a:rPr lang="en-US" smtClean="0"/>
              <a:pPr>
                <a:defRPr/>
              </a:pPr>
              <a:t>14</a:t>
            </a:fld>
            <a:endParaRPr lang="en-US"/>
          </a:p>
        </p:txBody>
      </p:sp>
    </p:spTree>
    <p:extLst>
      <p:ext uri="{BB962C8B-B14F-4D97-AF65-F5344CB8AC3E}">
        <p14:creationId xmlns:p14="http://schemas.microsoft.com/office/powerpoint/2010/main" val="162214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932E8F11-6678-4BDC-A613-DD0FD81102C8}"/>
              </a:ext>
            </a:extLst>
          </p:cNvPr>
          <p:cNvSpPr txBox="1">
            <a:spLocks noChangeArrowheads="1"/>
          </p:cNvSpPr>
          <p:nvPr/>
        </p:nvSpPr>
        <p:spPr bwMode="auto">
          <a:xfrm>
            <a:off x="1472296" y="711376"/>
            <a:ext cx="101863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sz="2600" dirty="0"/>
              <a:t>The </a:t>
            </a:r>
            <a:r>
              <a:rPr lang="en-US" altLang="en-US" sz="2600" dirty="0" err="1"/>
              <a:t>Niedermans</a:t>
            </a:r>
            <a:r>
              <a:rPr lang="en-US" altLang="en-US" sz="2600" dirty="0"/>
              <a:t> Admit That The Gate will Result in Safety Concerns</a:t>
            </a:r>
          </a:p>
        </p:txBody>
      </p:sp>
      <p:sp>
        <p:nvSpPr>
          <p:cNvPr id="10" name="TextBox 2">
            <a:extLst>
              <a:ext uri="{FF2B5EF4-FFF2-40B4-BE49-F238E27FC236}">
                <a16:creationId xmlns:a16="http://schemas.microsoft.com/office/drawing/2014/main" id="{3716BF3B-B733-491A-86B9-251FB50CF206}"/>
              </a:ext>
            </a:extLst>
          </p:cNvPr>
          <p:cNvSpPr txBox="1">
            <a:spLocks noChangeArrowheads="1"/>
          </p:cNvSpPr>
          <p:nvPr/>
        </p:nvSpPr>
        <p:spPr bwMode="auto">
          <a:xfrm>
            <a:off x="1386571" y="1677708"/>
            <a:ext cx="1018630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r>
              <a:rPr lang="en-US" dirty="0"/>
              <a:t>State courts have held that permit applications “may validly be denied” based on safety</a:t>
            </a:r>
          </a:p>
          <a:p>
            <a:r>
              <a:rPr lang="en-US" dirty="0"/>
              <a:t>concerns “if substantial evidence shows that the proposed use is likely to . . . result in safety threats from construction.” 2 Am. Law. Zoning § 14:13 n. 1 (5</a:t>
            </a:r>
            <a:r>
              <a:rPr lang="en-US" baseline="30000" dirty="0"/>
              <a:t>th </a:t>
            </a:r>
            <a:r>
              <a:rPr lang="en-US" dirty="0"/>
              <a:t>ed. 2021)(citing various state courts</a:t>
            </a:r>
          </a:p>
          <a:p>
            <a:r>
              <a:rPr lang="en-US" dirty="0"/>
              <a:t>around the country). </a:t>
            </a:r>
            <a:r>
              <a:rPr lang="en-US" b="1" dirty="0"/>
              <a:t>Additionally, City Code (which the City cites as applicable in its Staff Report) expressly provides that a gate may “not create a traffic, pedestrian, or public safety hazard.” MCC 19.02.050(E)(1)(b)(ii)(c).</a:t>
            </a:r>
          </a:p>
          <a:p>
            <a:endParaRPr lang="en-US" b="1" dirty="0"/>
          </a:p>
          <a:p>
            <a:r>
              <a:rPr lang="en-US" dirty="0"/>
              <a:t>Chris Niederman has explicitly stated under oath that if constructed, the gate is going to create a significant safety hazard. In a September 2, 2021, Declaration, Mr. Niederman testified as follows:</a:t>
            </a:r>
          </a:p>
          <a:p>
            <a:pPr algn="ctr"/>
            <a:endParaRPr lang="en-US" dirty="0"/>
          </a:p>
          <a:p>
            <a:r>
              <a:rPr lang="en-US" b="1" dirty="0"/>
              <a:t>Recently the City of Mercer Island granted us a permit to put up a car gate across our driveway, something we have long planned, and </a:t>
            </a:r>
            <a:r>
              <a:rPr lang="en-US" b="1" i="1" dirty="0"/>
              <a:t>soon </a:t>
            </a:r>
            <a:r>
              <a:rPr lang="en-US" b="1" i="1" u="sng" dirty="0"/>
              <a:t>there will be no safe way</a:t>
            </a:r>
            <a:r>
              <a:rPr lang="en-US" b="1" i="1" dirty="0"/>
              <a:t> for cars and trucks to turn around at the bottom of the private lane</a:t>
            </a:r>
            <a:r>
              <a:rPr lang="en-US" b="1" dirty="0"/>
              <a:t>.</a:t>
            </a:r>
          </a:p>
        </p:txBody>
      </p:sp>
      <p:sp>
        <p:nvSpPr>
          <p:cNvPr id="2" name="Slide Number Placeholder 1">
            <a:extLst>
              <a:ext uri="{FF2B5EF4-FFF2-40B4-BE49-F238E27FC236}">
                <a16:creationId xmlns:a16="http://schemas.microsoft.com/office/drawing/2014/main" id="{0E9E2984-4FDC-4406-940A-54D33ABA1B7C}"/>
              </a:ext>
            </a:extLst>
          </p:cNvPr>
          <p:cNvSpPr>
            <a:spLocks noGrp="1"/>
          </p:cNvSpPr>
          <p:nvPr>
            <p:ph type="sldNum" sz="quarter" idx="12"/>
          </p:nvPr>
        </p:nvSpPr>
        <p:spPr/>
        <p:txBody>
          <a:bodyPr/>
          <a:lstStyle/>
          <a:p>
            <a:pPr>
              <a:defRPr/>
            </a:pPr>
            <a:fld id="{18A36F4C-B873-46B5-B0F4-E76D9BA9D0A8}" type="slidenum">
              <a:rPr lang="en-US" smtClean="0"/>
              <a:pPr>
                <a:defRPr/>
              </a:pPr>
              <a:t>15</a:t>
            </a:fld>
            <a:endParaRPr lang="en-US"/>
          </a:p>
        </p:txBody>
      </p:sp>
      <p:sp>
        <p:nvSpPr>
          <p:cNvPr id="8" name="TextBox 5">
            <a:extLst>
              <a:ext uri="{FF2B5EF4-FFF2-40B4-BE49-F238E27FC236}">
                <a16:creationId xmlns:a16="http://schemas.microsoft.com/office/drawing/2014/main" id="{E0E609B4-3A95-45E1-AF94-F9358141C2F2}"/>
              </a:ext>
            </a:extLst>
          </p:cNvPr>
          <p:cNvSpPr txBox="1">
            <a:spLocks noChangeArrowheads="1"/>
          </p:cNvSpPr>
          <p:nvPr/>
        </p:nvSpPr>
        <p:spPr bwMode="auto">
          <a:xfrm>
            <a:off x="682625" y="6154738"/>
            <a:ext cx="2360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6DC4-EC5B-429B-9D95-6220ED3032FC}"/>
              </a:ext>
            </a:extLst>
          </p:cNvPr>
          <p:cNvSpPr>
            <a:spLocks noGrp="1"/>
          </p:cNvSpPr>
          <p:nvPr>
            <p:ph type="title"/>
          </p:nvPr>
        </p:nvSpPr>
        <p:spPr>
          <a:xfrm>
            <a:off x="1371600" y="685801"/>
            <a:ext cx="9601200" cy="625414"/>
          </a:xfrm>
        </p:spPr>
        <p:txBody>
          <a:bodyPr/>
          <a:lstStyle/>
          <a:p>
            <a:pPr algn="ctr"/>
            <a:r>
              <a:rPr lang="en-US" sz="2400" dirty="0"/>
              <a:t>The City Failed to Follow Its Own Process</a:t>
            </a:r>
            <a:br>
              <a:rPr lang="en-US" sz="2400" dirty="0"/>
            </a:br>
            <a:endParaRPr lang="en-US" sz="2400" dirty="0"/>
          </a:p>
        </p:txBody>
      </p:sp>
      <p:sp>
        <p:nvSpPr>
          <p:cNvPr id="3" name="Content Placeholder 2">
            <a:extLst>
              <a:ext uri="{FF2B5EF4-FFF2-40B4-BE49-F238E27FC236}">
                <a16:creationId xmlns:a16="http://schemas.microsoft.com/office/drawing/2014/main" id="{01524F00-8E12-4EE4-8FCC-C5CD426A58FB}"/>
              </a:ext>
            </a:extLst>
          </p:cNvPr>
          <p:cNvSpPr>
            <a:spLocks noGrp="1"/>
          </p:cNvSpPr>
          <p:nvPr>
            <p:ph idx="1"/>
          </p:nvPr>
        </p:nvSpPr>
        <p:spPr>
          <a:xfrm>
            <a:off x="1457952" y="1474756"/>
            <a:ext cx="9601200" cy="4978431"/>
          </a:xfrm>
        </p:spPr>
        <p:txBody>
          <a:bodyPr/>
          <a:lstStyle/>
          <a:p>
            <a:r>
              <a:rPr lang="en-US" dirty="0"/>
              <a:t>The </a:t>
            </a:r>
            <a:r>
              <a:rPr lang="en-US" dirty="0" err="1"/>
              <a:t>Niedermans</a:t>
            </a:r>
            <a:r>
              <a:rPr lang="en-US" dirty="0"/>
              <a:t> were required to obtain the </a:t>
            </a:r>
            <a:r>
              <a:rPr lang="en-US" dirty="0" err="1"/>
              <a:t>Yangs</a:t>
            </a:r>
            <a:r>
              <a:rPr lang="en-US" dirty="0"/>
              <a:t>’ consent to the gate as the Yang Property is an “affected property” under MICC 19.15.060(A)(8). </a:t>
            </a:r>
          </a:p>
          <a:p>
            <a:r>
              <a:rPr lang="en-US" dirty="0"/>
              <a:t>The City approved the application without having all the pertinent information to make its decision and without a complete application for purposes of MICC 19.15.070. The City of Mercer Island application instructions specifically state that “[p]</a:t>
            </a:r>
            <a:r>
              <a:rPr lang="en-US" dirty="0" err="1"/>
              <a:t>lans</a:t>
            </a:r>
            <a:r>
              <a:rPr lang="en-US" dirty="0"/>
              <a:t> shall clearly show gate location, driveway paved area all the way to the access road, access easement width if applicable, control pedestal, and any access obstructions in the area.”</a:t>
            </a:r>
          </a:p>
          <a:p>
            <a:r>
              <a:rPr lang="en-US" dirty="0"/>
              <a:t>Chris Niederman omitted relevant information from their application that was explicitly required per the instructions and falsely certified that they included all necessary information. </a:t>
            </a:r>
          </a:p>
          <a:p>
            <a:r>
              <a:rPr lang="en-US" dirty="0"/>
              <a:t>The City’s approval of this application was inappropriate, as it may ultimately have a role in determining the outcome of the litigation. </a:t>
            </a:r>
          </a:p>
        </p:txBody>
      </p:sp>
      <p:sp>
        <p:nvSpPr>
          <p:cNvPr id="4" name="Slide Number Placeholder 3">
            <a:extLst>
              <a:ext uri="{FF2B5EF4-FFF2-40B4-BE49-F238E27FC236}">
                <a16:creationId xmlns:a16="http://schemas.microsoft.com/office/drawing/2014/main" id="{0DFEB16D-C0DA-4809-9C61-8D26317186C4}"/>
              </a:ext>
            </a:extLst>
          </p:cNvPr>
          <p:cNvSpPr>
            <a:spLocks noGrp="1"/>
          </p:cNvSpPr>
          <p:nvPr>
            <p:ph type="sldNum" sz="quarter" idx="12"/>
          </p:nvPr>
        </p:nvSpPr>
        <p:spPr/>
        <p:txBody>
          <a:bodyPr/>
          <a:lstStyle/>
          <a:p>
            <a:pPr>
              <a:defRPr/>
            </a:pPr>
            <a:fld id="{EC32E923-539C-4D2A-91F2-8E94007A0D6D}" type="slidenum">
              <a:rPr lang="en-US" smtClean="0"/>
              <a:pPr>
                <a:defRPr/>
              </a:pPr>
              <a:t>16</a:t>
            </a:fld>
            <a:endParaRPr lang="en-US"/>
          </a:p>
        </p:txBody>
      </p:sp>
    </p:spTree>
    <p:extLst>
      <p:ext uri="{BB962C8B-B14F-4D97-AF65-F5344CB8AC3E}">
        <p14:creationId xmlns:p14="http://schemas.microsoft.com/office/powerpoint/2010/main" val="381419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D6F812-0458-4198-AEB9-43B0FB7E7AEA}"/>
              </a:ext>
            </a:extLst>
          </p:cNvPr>
          <p:cNvSpPr>
            <a:spLocks noGrp="1"/>
          </p:cNvSpPr>
          <p:nvPr>
            <p:ph type="sldNum" sz="quarter" idx="12"/>
          </p:nvPr>
        </p:nvSpPr>
        <p:spPr/>
        <p:txBody>
          <a:bodyPr/>
          <a:lstStyle/>
          <a:p>
            <a:pPr>
              <a:defRPr/>
            </a:pPr>
            <a:fld id="{18A36F4C-B873-46B5-B0F4-E76D9BA9D0A8}" type="slidenum">
              <a:rPr lang="en-US" smtClean="0"/>
              <a:pPr>
                <a:defRPr/>
              </a:pPr>
              <a:t>17</a:t>
            </a:fld>
            <a:endParaRPr lang="en-US"/>
          </a:p>
        </p:txBody>
      </p:sp>
      <p:sp>
        <p:nvSpPr>
          <p:cNvPr id="3" name="Title 1">
            <a:extLst>
              <a:ext uri="{FF2B5EF4-FFF2-40B4-BE49-F238E27FC236}">
                <a16:creationId xmlns:a16="http://schemas.microsoft.com/office/drawing/2014/main" id="{8F8D9BDE-FD0C-4ECA-B0AD-B7B23396E148}"/>
              </a:ext>
            </a:extLst>
          </p:cNvPr>
          <p:cNvSpPr txBox="1">
            <a:spLocks/>
          </p:cNvSpPr>
          <p:nvPr/>
        </p:nvSpPr>
        <p:spPr>
          <a:xfrm>
            <a:off x="1761688" y="714374"/>
            <a:ext cx="7910818" cy="5738814"/>
          </a:xfrm>
          <a:prstGeom prst="rect">
            <a:avLst/>
          </a:prstGeom>
        </p:spPr>
        <p:txBody>
          <a:bodyPr rtlCol="0">
            <a:normAutofit fontScale="55000" lnSpcReduction="20000"/>
          </a:bodyPr>
          <a:lstStyle>
            <a:lvl1pPr algn="l"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rtl="0" fontAlgn="base">
              <a:lnSpc>
                <a:spcPct val="89000"/>
              </a:lnSpc>
              <a:spcBef>
                <a:spcPct val="0"/>
              </a:spcBef>
              <a:spcAft>
                <a:spcPct val="0"/>
              </a:spcAft>
              <a:defRPr sz="4400">
                <a:solidFill>
                  <a:schemeClr val="tx2"/>
                </a:solidFill>
                <a:latin typeface="Franklin Gothic Book" panose="020B0503020102020204" pitchFamily="34" charset="0"/>
              </a:defRPr>
            </a:lvl9pPr>
          </a:lstStyle>
          <a:p>
            <a:pPr algn="ctr" defTabSz="914400" eaLnBrk="1" fontAlgn="auto" hangingPunct="1">
              <a:spcAft>
                <a:spcPts val="0"/>
              </a:spcAft>
              <a:defRPr/>
            </a:pPr>
            <a:r>
              <a:rPr lang="en-US" b="1" dirty="0"/>
              <a:t>Trust the Process: </a:t>
            </a:r>
          </a:p>
          <a:p>
            <a:pPr algn="ctr" defTabSz="914400" eaLnBrk="1" fontAlgn="auto" hangingPunct="1">
              <a:spcAft>
                <a:spcPts val="0"/>
              </a:spcAft>
              <a:defRPr/>
            </a:pPr>
            <a:r>
              <a:rPr lang="en-US" sz="2000" b="1" dirty="0"/>
              <a:t>Appeal Number APL21-006</a:t>
            </a:r>
          </a:p>
          <a:p>
            <a:pPr algn="ctr" defTabSz="914400" eaLnBrk="1" fontAlgn="auto" hangingPunct="1">
              <a:spcAft>
                <a:spcPts val="0"/>
              </a:spcAft>
              <a:defRPr/>
            </a:pPr>
            <a:endParaRPr lang="en-US" sz="2000" b="1" dirty="0"/>
          </a:p>
          <a:p>
            <a:pPr marL="342900" indent="-342900" defTabSz="914400" eaLnBrk="1" fontAlgn="auto" hangingPunct="1">
              <a:spcAft>
                <a:spcPts val="120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The Yangs Trusted the City’s Process.  </a:t>
            </a:r>
            <a:r>
              <a:rPr lang="en-US" sz="3300" b="1" u="sng" dirty="0">
                <a:latin typeface="Times New Roman" panose="02020603050405020304" pitchFamily="18" charset="0"/>
                <a:cs typeface="Times New Roman" panose="02020603050405020304" pitchFamily="18" charset="0"/>
              </a:rPr>
              <a:t>The same process that had prevented them form modifying the driveway location pending a dispute</a:t>
            </a:r>
            <a:r>
              <a:rPr lang="en-US" sz="3300" b="1" dirty="0">
                <a:latin typeface="Times New Roman" panose="02020603050405020304" pitchFamily="18" charset="0"/>
                <a:cs typeface="Times New Roman" panose="02020603050405020304" pitchFamily="18" charset="0"/>
              </a:rPr>
              <a:t>. </a:t>
            </a:r>
          </a:p>
          <a:p>
            <a:pPr marL="342900" indent="-342900" defTabSz="914400" eaLnBrk="1" fontAlgn="auto" hangingPunct="1">
              <a:spcAft>
                <a:spcPts val="120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Cities are obligated to follow their prescribed process. The process here should have been sufficient for the Yangs to trust the process </a:t>
            </a:r>
          </a:p>
          <a:p>
            <a:pPr marL="800100" lvl="1" indent="-342900" defTabSz="914400" eaLnBrk="1" fontAlgn="auto" hangingPunct="1">
              <a:spcAft>
                <a:spcPts val="120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Development Manuel Required Proof of Access </a:t>
            </a:r>
          </a:p>
          <a:p>
            <a:pPr marL="800100" lvl="1" indent="-342900" defTabSz="914400" eaLnBrk="1" fontAlgn="auto" hangingPunct="1">
              <a:spcAft>
                <a:spcPts val="120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MICC 19.15.060(A)(8) requires consent of “Affected” Property </a:t>
            </a:r>
          </a:p>
          <a:p>
            <a:pPr marL="800100" lvl="1" indent="-342900" defTabSz="914400" eaLnBrk="1" fontAlgn="auto" hangingPunct="1">
              <a:spcAft>
                <a:spcPts val="120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MICC 19.15.070 mandates that the City must only accept complete applications</a:t>
            </a:r>
          </a:p>
          <a:p>
            <a:pPr marL="800100" lvl="1" indent="-342900" defTabSz="914400" eaLnBrk="1" fontAlgn="auto" hangingPunct="1">
              <a:spcAft>
                <a:spcPts val="120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MICC 19.02.050(E)(1)(b)(</a:t>
            </a:r>
            <a:r>
              <a:rPr lang="en-US" sz="3300" b="1" dirty="0" err="1">
                <a:latin typeface="Times New Roman" panose="02020603050405020304" pitchFamily="18" charset="0"/>
                <a:cs typeface="Times New Roman" panose="02020603050405020304" pitchFamily="18" charset="0"/>
              </a:rPr>
              <a:t>i</a:t>
            </a:r>
            <a:r>
              <a:rPr lang="en-US" sz="3300" b="1" dirty="0">
                <a:latin typeface="Times New Roman" panose="02020603050405020304" pitchFamily="18" charset="0"/>
                <a:cs typeface="Times New Roman" panose="02020603050405020304" pitchFamily="18" charset="0"/>
              </a:rPr>
              <a:t>)(c) requires the City consider safety hazards </a:t>
            </a:r>
          </a:p>
          <a:p>
            <a:pPr marL="800100" lvl="1" indent="-342900" defTabSz="914400" eaLnBrk="1" fontAlgn="auto" hangingPunct="1">
              <a:spcAft>
                <a:spcPts val="120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MICC  19.15.060 requires title reports</a:t>
            </a:r>
          </a:p>
          <a:p>
            <a:pPr marL="800100" lvl="1" indent="-342900" defTabSz="914400" eaLnBrk="1" fontAlgn="auto" hangingPunct="1">
              <a:spcAft>
                <a:spcPts val="120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MICC 6.10.110 – Easements and use limitations shown on plats are deemed </a:t>
            </a:r>
            <a:r>
              <a:rPr lang="en-US" sz="3300" b="1" u="sng" dirty="0">
                <a:latin typeface="Times New Roman" panose="02020603050405020304" pitchFamily="18" charset="0"/>
                <a:cs typeface="Times New Roman" panose="02020603050405020304" pitchFamily="18" charset="0"/>
              </a:rPr>
              <a:t>conditions</a:t>
            </a:r>
            <a:r>
              <a:rPr lang="en-US" sz="3300" b="1" dirty="0">
                <a:latin typeface="Times New Roman" panose="02020603050405020304" pitchFamily="18" charset="0"/>
                <a:cs typeface="Times New Roman" panose="02020603050405020304" pitchFamily="18" charset="0"/>
              </a:rPr>
              <a:t> of permit approval</a:t>
            </a:r>
          </a:p>
          <a:p>
            <a:pPr marL="800100" lvl="1" indent="-342900" defTabSz="914400" eaLnBrk="1" fontAlgn="auto" hangingPunct="1">
              <a:spcAft>
                <a:spcPts val="120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Yangs were told by the City they will not approve permits pending litigation – </a:t>
            </a:r>
            <a:r>
              <a:rPr lang="en-US" sz="3300" b="1" u="sng" dirty="0">
                <a:latin typeface="Times New Roman" panose="02020603050405020304" pitchFamily="18" charset="0"/>
                <a:cs typeface="Times New Roman" panose="02020603050405020304" pitchFamily="18" charset="0"/>
              </a:rPr>
              <a:t>Yangs trusted this</a:t>
            </a:r>
            <a:r>
              <a:rPr lang="en-US" sz="3300" b="1" dirty="0">
                <a:latin typeface="Times New Roman" panose="02020603050405020304" pitchFamily="18" charset="0"/>
                <a:cs typeface="Times New Roman" panose="02020603050405020304" pitchFamily="18" charset="0"/>
              </a:rPr>
              <a:t> </a:t>
            </a:r>
          </a:p>
          <a:p>
            <a:pPr marL="342900" indent="-342900" defTabSz="914400" eaLnBrk="1" fontAlgn="auto" hangingPunct="1">
              <a:spcAft>
                <a:spcPts val="120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But the City failed to follow its Own Processes.  The City Failed The Yangs. </a:t>
            </a:r>
          </a:p>
          <a:p>
            <a:pPr marL="342900" indent="-342900" defTabSz="914400" eaLnBrk="1" fontAlgn="auto" hangingPunct="1">
              <a:spcAft>
                <a:spcPts val="120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Accordingly, the Yangs ask that the Hearing Examiner reverse the City of Mercer Island’s approval of Permit No. 2105-227.</a:t>
            </a:r>
          </a:p>
          <a:p>
            <a:pPr marL="342900" indent="-342900" defTabSz="914400" eaLnBrk="1" fontAlgn="auto" hangingPunct="1">
              <a:spcAft>
                <a:spcPts val="2400"/>
              </a:spcAft>
              <a:buFont typeface="Arial" panose="020B0604020202020204" pitchFamily="34" charset="0"/>
              <a:buChar char="•"/>
              <a:defRPr/>
            </a:pPr>
            <a:endParaRPr lang="en-US" sz="1800" b="1" dirty="0"/>
          </a:p>
          <a:p>
            <a:pPr algn="ctr" defTabSz="914400" eaLnBrk="1" fontAlgn="auto" hangingPunct="1">
              <a:spcAft>
                <a:spcPts val="0"/>
              </a:spcAft>
              <a:defRPr/>
            </a:pPr>
            <a:endParaRPr lang="en-US" sz="2000" b="1" dirty="0"/>
          </a:p>
          <a:p>
            <a:pPr algn="ctr" defTabSz="914400" eaLnBrk="1" fontAlgn="auto" hangingPunct="1">
              <a:spcAft>
                <a:spcPts val="0"/>
              </a:spcAft>
              <a:defRPr/>
            </a:pPr>
            <a:endParaRPr lang="en-US" sz="2000" b="1" dirty="0"/>
          </a:p>
          <a:p>
            <a:pPr algn="ctr" defTabSz="914400" eaLnBrk="1" fontAlgn="auto" hangingPunct="1">
              <a:spcAft>
                <a:spcPts val="0"/>
              </a:spcAft>
              <a:defRPr/>
            </a:pPr>
            <a:endParaRPr lang="en-US" sz="2000" b="1" dirty="0"/>
          </a:p>
          <a:p>
            <a:pPr algn="ctr" defTabSz="914400" eaLnBrk="1" fontAlgn="auto" hangingPunct="1">
              <a:spcAft>
                <a:spcPts val="0"/>
              </a:spcAft>
              <a:defRPr/>
            </a:pPr>
            <a:endParaRPr lang="en-US" sz="2000" dirty="0"/>
          </a:p>
        </p:txBody>
      </p:sp>
    </p:spTree>
    <p:extLst>
      <p:ext uri="{BB962C8B-B14F-4D97-AF65-F5344CB8AC3E}">
        <p14:creationId xmlns:p14="http://schemas.microsoft.com/office/powerpoint/2010/main" val="7464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D6F812-0458-4198-AEB9-43B0FB7E7AEA}"/>
              </a:ext>
            </a:extLst>
          </p:cNvPr>
          <p:cNvSpPr>
            <a:spLocks noGrp="1"/>
          </p:cNvSpPr>
          <p:nvPr>
            <p:ph type="sldNum" sz="quarter" idx="12"/>
          </p:nvPr>
        </p:nvSpPr>
        <p:spPr/>
        <p:txBody>
          <a:bodyPr/>
          <a:lstStyle/>
          <a:p>
            <a:pPr>
              <a:defRPr/>
            </a:pPr>
            <a:fld id="{18A36F4C-B873-46B5-B0F4-E76D9BA9D0A8}" type="slidenum">
              <a:rPr lang="en-US" smtClean="0"/>
              <a:pPr>
                <a:defRPr/>
              </a:pPr>
              <a:t>2</a:t>
            </a:fld>
            <a:endParaRPr lang="en-US"/>
          </a:p>
        </p:txBody>
      </p:sp>
      <p:sp>
        <p:nvSpPr>
          <p:cNvPr id="3" name="Title 1">
            <a:extLst>
              <a:ext uri="{FF2B5EF4-FFF2-40B4-BE49-F238E27FC236}">
                <a16:creationId xmlns:a16="http://schemas.microsoft.com/office/drawing/2014/main" id="{8F8D9BDE-FD0C-4ECA-B0AD-B7B23396E148}"/>
              </a:ext>
            </a:extLst>
          </p:cNvPr>
          <p:cNvSpPr txBox="1">
            <a:spLocks/>
          </p:cNvSpPr>
          <p:nvPr/>
        </p:nvSpPr>
        <p:spPr>
          <a:xfrm>
            <a:off x="1761688" y="714374"/>
            <a:ext cx="7910818" cy="5738814"/>
          </a:xfrm>
          <a:prstGeom prst="rect">
            <a:avLst/>
          </a:prstGeom>
        </p:spPr>
        <p:txBody>
          <a:bodyPr rtlCol="0">
            <a:normAutofit fontScale="92500" lnSpcReduction="10000"/>
          </a:bodyPr>
          <a:lstStyle>
            <a:lvl1pPr algn="l"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rtl="0" fontAlgn="base">
              <a:lnSpc>
                <a:spcPct val="89000"/>
              </a:lnSpc>
              <a:spcBef>
                <a:spcPct val="0"/>
              </a:spcBef>
              <a:spcAft>
                <a:spcPct val="0"/>
              </a:spcAft>
              <a:defRPr sz="4400">
                <a:solidFill>
                  <a:schemeClr val="tx2"/>
                </a:solidFill>
                <a:latin typeface="Franklin Gothic Book" panose="020B0503020102020204" pitchFamily="34" charset="0"/>
              </a:defRPr>
            </a:lvl9pPr>
          </a:lstStyle>
          <a:p>
            <a:pPr algn="ctr" defTabSz="914400" eaLnBrk="1" fontAlgn="auto" hangingPunct="1">
              <a:spcAft>
                <a:spcPts val="0"/>
              </a:spcAft>
              <a:defRPr/>
            </a:pPr>
            <a:r>
              <a:rPr lang="en-US" b="1" dirty="0"/>
              <a:t>Trust the Process</a:t>
            </a:r>
          </a:p>
          <a:p>
            <a:pPr algn="ctr" defTabSz="914400" eaLnBrk="1" fontAlgn="auto" hangingPunct="1">
              <a:spcAft>
                <a:spcPts val="0"/>
              </a:spcAft>
              <a:defRPr/>
            </a:pPr>
            <a:r>
              <a:rPr lang="en-US" sz="2000" b="1" dirty="0"/>
              <a:t>Appeal Number APL21-006</a:t>
            </a:r>
          </a:p>
          <a:p>
            <a:pPr algn="ctr" defTabSz="914400" eaLnBrk="1" fontAlgn="auto" hangingPunct="1">
              <a:spcAft>
                <a:spcPts val="0"/>
              </a:spcAft>
              <a:defRPr/>
            </a:pPr>
            <a:endParaRPr lang="en-US" sz="2000" b="1" dirty="0"/>
          </a:p>
          <a:p>
            <a:pPr marL="342900" indent="-342900" defTabSz="914400" eaLnBrk="1" fontAlgn="auto" hangingPunct="1">
              <a:spcAft>
                <a:spcPts val="2400"/>
              </a:spcAft>
              <a:buFont typeface="Arial" panose="020B0604020202020204" pitchFamily="34" charset="0"/>
              <a:buChar char="•"/>
              <a:defRPr/>
            </a:pPr>
            <a:r>
              <a:rPr lang="en-US" sz="1800" b="1" dirty="0"/>
              <a:t>Cities are obligated to follow their prescribed process </a:t>
            </a:r>
          </a:p>
          <a:p>
            <a:pPr marL="342900" indent="-342900" defTabSz="914400" eaLnBrk="1" fontAlgn="auto" hangingPunct="1">
              <a:spcAft>
                <a:spcPts val="2400"/>
              </a:spcAft>
              <a:buFont typeface="Arial" panose="020B0604020202020204" pitchFamily="34" charset="0"/>
              <a:buChar char="•"/>
              <a:defRPr/>
            </a:pPr>
            <a:r>
              <a:rPr lang="en-US" sz="1800" b="1" dirty="0"/>
              <a:t>The process here should have been sufficient for the Yangs to trust the process </a:t>
            </a:r>
          </a:p>
          <a:p>
            <a:pPr marL="800100" lvl="1" indent="-342900" defTabSz="914400" eaLnBrk="1" fontAlgn="auto" hangingPunct="1">
              <a:spcAft>
                <a:spcPts val="2400"/>
              </a:spcAft>
              <a:buFont typeface="Arial" panose="020B0604020202020204" pitchFamily="34" charset="0"/>
              <a:buChar char="•"/>
              <a:defRPr/>
            </a:pPr>
            <a:r>
              <a:rPr lang="en-US" sz="1300" b="1" dirty="0"/>
              <a:t>Development Manuel Required Proof of Access </a:t>
            </a:r>
          </a:p>
          <a:p>
            <a:pPr marL="800100" lvl="1" indent="-342900" defTabSz="914400" eaLnBrk="1" fontAlgn="auto" hangingPunct="1">
              <a:spcAft>
                <a:spcPts val="2400"/>
              </a:spcAft>
              <a:buFont typeface="Arial" panose="020B0604020202020204" pitchFamily="34" charset="0"/>
              <a:buChar char="•"/>
              <a:defRPr/>
            </a:pPr>
            <a:r>
              <a:rPr lang="en-US" sz="1300" b="1" dirty="0"/>
              <a:t>MICC requires consent of “Affected” Property </a:t>
            </a:r>
          </a:p>
          <a:p>
            <a:pPr marL="800100" lvl="1" indent="-342900" defTabSz="914400" eaLnBrk="1" fontAlgn="auto" hangingPunct="1">
              <a:spcAft>
                <a:spcPts val="2400"/>
              </a:spcAft>
              <a:buFont typeface="Arial" panose="020B0604020202020204" pitchFamily="34" charset="0"/>
              <a:buChar char="•"/>
              <a:defRPr/>
            </a:pPr>
            <a:r>
              <a:rPr lang="en-US" sz="1300" b="1" dirty="0"/>
              <a:t>MICC 19.15.070 mandates that the City must only accept complete applications</a:t>
            </a:r>
          </a:p>
          <a:p>
            <a:pPr marL="800100" lvl="1" indent="-342900" defTabSz="914400" eaLnBrk="1" fontAlgn="auto" hangingPunct="1">
              <a:spcAft>
                <a:spcPts val="2400"/>
              </a:spcAft>
              <a:buFont typeface="Arial" panose="020B0604020202020204" pitchFamily="34" charset="0"/>
              <a:buChar char="•"/>
              <a:defRPr/>
            </a:pPr>
            <a:r>
              <a:rPr lang="en-US" sz="1300" b="1" dirty="0"/>
              <a:t>MICC 19.02.050(E)(1)(b)(</a:t>
            </a:r>
            <a:r>
              <a:rPr lang="en-US" sz="1300" b="1" dirty="0" err="1"/>
              <a:t>i</a:t>
            </a:r>
            <a:r>
              <a:rPr lang="en-US" sz="1300" b="1" dirty="0"/>
              <a:t>)(c) requires the City consider safety hazards </a:t>
            </a:r>
          </a:p>
          <a:p>
            <a:pPr marL="800100" lvl="1" indent="-342900" defTabSz="914400" eaLnBrk="1" fontAlgn="auto" hangingPunct="1">
              <a:spcAft>
                <a:spcPts val="2400"/>
              </a:spcAft>
              <a:buFont typeface="Arial" panose="020B0604020202020204" pitchFamily="34" charset="0"/>
              <a:buChar char="•"/>
              <a:defRPr/>
            </a:pPr>
            <a:r>
              <a:rPr lang="en-US" sz="1300" b="1" dirty="0"/>
              <a:t>MICC  19.15.060 requires title reports</a:t>
            </a:r>
          </a:p>
          <a:p>
            <a:pPr marL="800100" lvl="1" indent="-342900" defTabSz="914400" eaLnBrk="1" fontAlgn="auto" hangingPunct="1">
              <a:spcAft>
                <a:spcPts val="2400"/>
              </a:spcAft>
              <a:buFont typeface="Arial" panose="020B0604020202020204" pitchFamily="34" charset="0"/>
              <a:buChar char="•"/>
              <a:defRPr/>
            </a:pPr>
            <a:r>
              <a:rPr lang="en-US" sz="1300" b="1" dirty="0"/>
              <a:t>MICC 6.10.110 – Easements and use limitations shown on plats are deemed </a:t>
            </a:r>
            <a:r>
              <a:rPr lang="en-US" sz="1300" b="1" u="sng" dirty="0"/>
              <a:t>conditions</a:t>
            </a:r>
            <a:r>
              <a:rPr lang="en-US" sz="1300" b="1" dirty="0"/>
              <a:t> of permit approval</a:t>
            </a:r>
          </a:p>
          <a:p>
            <a:pPr marL="800100" lvl="1" indent="-342900" defTabSz="914400" eaLnBrk="1" fontAlgn="auto" hangingPunct="1">
              <a:spcAft>
                <a:spcPts val="2400"/>
              </a:spcAft>
              <a:buFont typeface="Arial" panose="020B0604020202020204" pitchFamily="34" charset="0"/>
              <a:buChar char="•"/>
              <a:defRPr/>
            </a:pPr>
            <a:r>
              <a:rPr lang="en-US" sz="1300" b="1" dirty="0"/>
              <a:t>Yangs were told by the City they will not approve permits pending litigation – </a:t>
            </a:r>
            <a:r>
              <a:rPr lang="en-US" sz="1300" b="1" u="sng" dirty="0"/>
              <a:t>Yangs trusted this</a:t>
            </a:r>
            <a:r>
              <a:rPr lang="en-US" sz="1300" b="1" dirty="0"/>
              <a:t> </a:t>
            </a:r>
          </a:p>
          <a:p>
            <a:pPr marL="342900" indent="-342900" defTabSz="914400" eaLnBrk="1" fontAlgn="auto" hangingPunct="1">
              <a:spcAft>
                <a:spcPts val="2400"/>
              </a:spcAft>
              <a:buFont typeface="Arial" panose="020B0604020202020204" pitchFamily="34" charset="0"/>
              <a:buChar char="•"/>
              <a:defRPr/>
            </a:pPr>
            <a:r>
              <a:rPr lang="en-US" sz="1800" b="1" dirty="0"/>
              <a:t>But the City failed to follow its Own Processes </a:t>
            </a:r>
          </a:p>
          <a:p>
            <a:pPr algn="ctr" defTabSz="914400" eaLnBrk="1" fontAlgn="auto" hangingPunct="1">
              <a:spcAft>
                <a:spcPts val="0"/>
              </a:spcAft>
              <a:defRPr/>
            </a:pPr>
            <a:endParaRPr lang="en-US" sz="2000" b="1" dirty="0"/>
          </a:p>
          <a:p>
            <a:pPr algn="ctr" defTabSz="914400" eaLnBrk="1" fontAlgn="auto" hangingPunct="1">
              <a:spcAft>
                <a:spcPts val="0"/>
              </a:spcAft>
              <a:defRPr/>
            </a:pPr>
            <a:endParaRPr lang="en-US" sz="2000" b="1" dirty="0"/>
          </a:p>
          <a:p>
            <a:pPr algn="ctr" defTabSz="914400" eaLnBrk="1" fontAlgn="auto" hangingPunct="1">
              <a:spcAft>
                <a:spcPts val="0"/>
              </a:spcAft>
              <a:defRPr/>
            </a:pPr>
            <a:endParaRPr lang="en-US" sz="2000" b="1" dirty="0"/>
          </a:p>
          <a:p>
            <a:pPr algn="ctr" defTabSz="914400" eaLnBrk="1" fontAlgn="auto" hangingPunct="1">
              <a:spcAft>
                <a:spcPts val="0"/>
              </a:spcAft>
              <a:defRPr/>
            </a:pPr>
            <a:endParaRPr lang="en-US" sz="2000" dirty="0"/>
          </a:p>
        </p:txBody>
      </p:sp>
    </p:spTree>
    <p:extLst>
      <p:ext uri="{BB962C8B-B14F-4D97-AF65-F5344CB8AC3E}">
        <p14:creationId xmlns:p14="http://schemas.microsoft.com/office/powerpoint/2010/main" val="366151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EC54E0CE-DFA0-4C65-AAEE-A2E73C30648C}"/>
              </a:ext>
            </a:extLst>
          </p:cNvPr>
          <p:cNvSpPr txBox="1">
            <a:spLocks noChangeArrowheads="1"/>
          </p:cNvSpPr>
          <p:nvPr/>
        </p:nvSpPr>
        <p:spPr bwMode="auto">
          <a:xfrm>
            <a:off x="635217" y="6453188"/>
            <a:ext cx="1201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1003</a:t>
            </a:r>
          </a:p>
        </p:txBody>
      </p:sp>
      <p:sp>
        <p:nvSpPr>
          <p:cNvPr id="2" name="Slide Number Placeholder 1">
            <a:extLst>
              <a:ext uri="{FF2B5EF4-FFF2-40B4-BE49-F238E27FC236}">
                <a16:creationId xmlns:a16="http://schemas.microsoft.com/office/drawing/2014/main" id="{3CC5AFCB-FD09-42A5-811E-510AE49D044E}"/>
              </a:ext>
            </a:extLst>
          </p:cNvPr>
          <p:cNvSpPr>
            <a:spLocks noGrp="1"/>
          </p:cNvSpPr>
          <p:nvPr>
            <p:ph type="sldNum" sz="quarter" idx="12"/>
          </p:nvPr>
        </p:nvSpPr>
        <p:spPr/>
        <p:txBody>
          <a:bodyPr/>
          <a:lstStyle/>
          <a:p>
            <a:pPr>
              <a:defRPr/>
            </a:pPr>
            <a:fld id="{EC32E923-539C-4D2A-91F2-8E94007A0D6D}" type="slidenum">
              <a:rPr lang="en-US" smtClean="0"/>
              <a:pPr>
                <a:defRPr/>
              </a:pPr>
              <a:t>3</a:t>
            </a:fld>
            <a:endParaRPr lang="en-US"/>
          </a:p>
        </p:txBody>
      </p:sp>
      <p:pic>
        <p:nvPicPr>
          <p:cNvPr id="4" name="Picture 3" descr="Diagram, schematic&#10;&#10;Description automatically generated">
            <a:extLst>
              <a:ext uri="{FF2B5EF4-FFF2-40B4-BE49-F238E27FC236}">
                <a16:creationId xmlns:a16="http://schemas.microsoft.com/office/drawing/2014/main" id="{9BA9C13D-AC4E-438F-AE03-762BB1FD5334}"/>
              </a:ext>
            </a:extLst>
          </p:cNvPr>
          <p:cNvPicPr>
            <a:picLocks noChangeAspect="1"/>
          </p:cNvPicPr>
          <p:nvPr/>
        </p:nvPicPr>
        <p:blipFill>
          <a:blip r:embed="rId3"/>
          <a:stretch>
            <a:fillRect/>
          </a:stretch>
        </p:blipFill>
        <p:spPr>
          <a:xfrm>
            <a:off x="810421" y="1203597"/>
            <a:ext cx="4290599" cy="5249591"/>
          </a:xfrm>
          <a:prstGeom prst="rect">
            <a:avLst/>
          </a:prstGeom>
          <a:ln w="28575">
            <a:solidFill>
              <a:schemeClr val="tx1"/>
            </a:solidFill>
          </a:ln>
        </p:spPr>
      </p:pic>
      <p:pic>
        <p:nvPicPr>
          <p:cNvPr id="8" name="Picture 7" descr="Diagram, engineering drawing&#10;&#10;Description automatically generated">
            <a:extLst>
              <a:ext uri="{FF2B5EF4-FFF2-40B4-BE49-F238E27FC236}">
                <a16:creationId xmlns:a16="http://schemas.microsoft.com/office/drawing/2014/main" id="{81B8204B-6D35-4B24-BE4E-49E628CE36A6}"/>
              </a:ext>
            </a:extLst>
          </p:cNvPr>
          <p:cNvPicPr>
            <a:picLocks noChangeAspect="1"/>
          </p:cNvPicPr>
          <p:nvPr/>
        </p:nvPicPr>
        <p:blipFill>
          <a:blip r:embed="rId4"/>
          <a:stretch>
            <a:fillRect/>
          </a:stretch>
        </p:blipFill>
        <p:spPr>
          <a:xfrm>
            <a:off x="5276224" y="1675855"/>
            <a:ext cx="5989680" cy="2823510"/>
          </a:xfrm>
          <a:prstGeom prst="rect">
            <a:avLst/>
          </a:prstGeom>
          <a:ln w="28575">
            <a:solidFill>
              <a:schemeClr val="tx1"/>
            </a:solidFill>
          </a:ln>
        </p:spPr>
      </p:pic>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89588E33-E32F-4226-878A-97B8D1DC1772}"/>
                  </a:ext>
                </a:extLst>
              </p14:cNvPr>
              <p14:cNvContentPartPr/>
              <p14:nvPr/>
            </p14:nvContentPartPr>
            <p14:xfrm>
              <a:off x="7465616" y="1598477"/>
              <a:ext cx="1740341" cy="1740341"/>
            </p14:xfrm>
          </p:contentPart>
        </mc:Choice>
        <mc:Fallback xmlns="">
          <p:pic>
            <p:nvPicPr>
              <p:cNvPr id="24" name="Ink 23">
                <a:extLst>
                  <a:ext uri="{FF2B5EF4-FFF2-40B4-BE49-F238E27FC236}">
                    <a16:creationId xmlns:a16="http://schemas.microsoft.com/office/drawing/2014/main" id="{89588E33-E32F-4226-878A-97B8D1DC1772}"/>
                  </a:ext>
                </a:extLst>
              </p:cNvPr>
              <p:cNvPicPr/>
              <p:nvPr/>
            </p:nvPicPr>
            <p:blipFill>
              <a:blip r:embed="rId6"/>
              <a:stretch>
                <a:fillRect/>
              </a:stretch>
            </p:blipFill>
            <p:spPr>
              <a:xfrm>
                <a:off x="7456617" y="1589478"/>
                <a:ext cx="1757978" cy="1757978"/>
              </a:xfrm>
              <a:prstGeom prst="rect">
                <a:avLst/>
              </a:prstGeom>
            </p:spPr>
          </p:pic>
        </mc:Fallback>
      </mc:AlternateContent>
      <p:sp>
        <p:nvSpPr>
          <p:cNvPr id="27" name="TextBox 26">
            <a:extLst>
              <a:ext uri="{FF2B5EF4-FFF2-40B4-BE49-F238E27FC236}">
                <a16:creationId xmlns:a16="http://schemas.microsoft.com/office/drawing/2014/main" id="{FE9CBD73-9723-42B3-A63E-309676A9B5BD}"/>
              </a:ext>
            </a:extLst>
          </p:cNvPr>
          <p:cNvSpPr txBox="1"/>
          <p:nvPr/>
        </p:nvSpPr>
        <p:spPr>
          <a:xfrm>
            <a:off x="4591456" y="1030164"/>
            <a:ext cx="7222551" cy="923330"/>
          </a:xfrm>
          <a:prstGeom prst="rect">
            <a:avLst/>
          </a:prstGeom>
          <a:solidFill>
            <a:schemeClr val="bg1"/>
          </a:solidFill>
          <a:ln w="28575">
            <a:solidFill>
              <a:schemeClr val="tx2"/>
            </a:solidFill>
          </a:ln>
        </p:spPr>
        <p:txBody>
          <a:bodyPr wrap="square" rtlCol="0">
            <a:spAutoFit/>
          </a:bodyPr>
          <a:lstStyle/>
          <a:p>
            <a:r>
              <a:rPr lang="en-US" dirty="0"/>
              <a:t>THE OWNER AND GUESTS OF THE RESIDENCE AT 6800 96</a:t>
            </a:r>
            <a:r>
              <a:rPr lang="en-US" baseline="30000" dirty="0"/>
              <a:t>TH</a:t>
            </a:r>
            <a:r>
              <a:rPr lang="en-US" dirty="0"/>
              <a:t> S.E. HAVE THE RIGHT TO USE THE 10’ ROAD EASEMENT FOR INGRESS AND EGRESS PURPOSES.</a:t>
            </a:r>
          </a:p>
        </p:txBody>
      </p:sp>
      <p:sp>
        <p:nvSpPr>
          <p:cNvPr id="5" name="TextBox 4">
            <a:extLst>
              <a:ext uri="{FF2B5EF4-FFF2-40B4-BE49-F238E27FC236}">
                <a16:creationId xmlns:a16="http://schemas.microsoft.com/office/drawing/2014/main" id="{3FE794A5-E59B-44F9-A492-A424635D45D0}"/>
              </a:ext>
            </a:extLst>
          </p:cNvPr>
          <p:cNvSpPr txBox="1"/>
          <p:nvPr/>
        </p:nvSpPr>
        <p:spPr>
          <a:xfrm>
            <a:off x="1241572" y="263169"/>
            <a:ext cx="10226178" cy="461665"/>
          </a:xfrm>
          <a:prstGeom prst="rect">
            <a:avLst/>
          </a:prstGeom>
          <a:noFill/>
        </p:spPr>
        <p:txBody>
          <a:bodyPr wrap="square" rtlCol="0">
            <a:spAutoFit/>
          </a:bodyPr>
          <a:lstStyle/>
          <a:p>
            <a:r>
              <a:rPr lang="en-US" sz="2400" dirty="0"/>
              <a:t>The City Did Not Review Access Rights in Connection with Appealed Permit </a:t>
            </a:r>
          </a:p>
        </p:txBody>
      </p:sp>
      <p:sp>
        <p:nvSpPr>
          <p:cNvPr id="11" name="TextBox 10">
            <a:extLst>
              <a:ext uri="{FF2B5EF4-FFF2-40B4-BE49-F238E27FC236}">
                <a16:creationId xmlns:a16="http://schemas.microsoft.com/office/drawing/2014/main" id="{F1220164-1A85-46B8-936A-9D4E5FEC4E99}"/>
              </a:ext>
            </a:extLst>
          </p:cNvPr>
          <p:cNvSpPr txBox="1"/>
          <p:nvPr/>
        </p:nvSpPr>
        <p:spPr>
          <a:xfrm>
            <a:off x="5218386" y="4720480"/>
            <a:ext cx="6105355" cy="1200329"/>
          </a:xfrm>
          <a:prstGeom prst="rect">
            <a:avLst/>
          </a:prstGeom>
          <a:noFill/>
        </p:spPr>
        <p:txBody>
          <a:bodyPr wrap="square" rtlCol="0">
            <a:spAutoFit/>
          </a:bodyPr>
          <a:lstStyle/>
          <a:p>
            <a:pPr algn="just"/>
            <a:r>
              <a:rPr lang="en-US" sz="2400" dirty="0"/>
              <a:t>Violated Development Manual and City Code:  </a:t>
            </a:r>
            <a:r>
              <a:rPr lang="en-US" sz="2400" u="sng" dirty="0"/>
              <a:t>Applications must be complete / Easement rights must be verified </a:t>
            </a:r>
          </a:p>
        </p:txBody>
      </p:sp>
    </p:spTree>
    <p:extLst>
      <p:ext uri="{BB962C8B-B14F-4D97-AF65-F5344CB8AC3E}">
        <p14:creationId xmlns:p14="http://schemas.microsoft.com/office/powerpoint/2010/main" val="333192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7B9B-517E-4DDF-A857-B1846788D023}"/>
              </a:ext>
            </a:extLst>
          </p:cNvPr>
          <p:cNvSpPr>
            <a:spLocks noGrp="1"/>
          </p:cNvSpPr>
          <p:nvPr>
            <p:ph type="title"/>
          </p:nvPr>
        </p:nvSpPr>
        <p:spPr>
          <a:xfrm>
            <a:off x="9085277" y="685800"/>
            <a:ext cx="2961313" cy="5052270"/>
          </a:xfrm>
        </p:spPr>
        <p:txBody>
          <a:bodyPr/>
          <a:lstStyle/>
          <a:p>
            <a:br>
              <a:rPr lang="en-US" sz="2000" dirty="0"/>
            </a:br>
            <a:br>
              <a:rPr lang="en-US" sz="1800" dirty="0"/>
            </a:br>
            <a:r>
              <a:rPr lang="en-US" sz="1800" b="1" dirty="0"/>
              <a:t>Misalignment made possible by the Niedermans’ omission of the deeded easement access from the Niedermans’ survey when they submitted for permits to the City of Mercer Island when their home was constructed</a:t>
            </a:r>
            <a:br>
              <a:rPr lang="en-US" sz="1800" b="1" dirty="0"/>
            </a:br>
            <a:br>
              <a:rPr lang="en-US" sz="1800" b="1" dirty="0"/>
            </a:br>
            <a:r>
              <a:rPr lang="en-US" sz="1800" b="1" dirty="0"/>
              <a:t>Survey Omits Deeded Access – </a:t>
            </a:r>
            <a:r>
              <a:rPr lang="en-US" sz="1800" b="1" u="sng" dirty="0"/>
              <a:t>doesn’t show any authorized access</a:t>
            </a:r>
            <a:endParaRPr lang="en-US" sz="2000" b="1" dirty="0"/>
          </a:p>
        </p:txBody>
      </p:sp>
      <p:pic>
        <p:nvPicPr>
          <p:cNvPr id="6" name="Content Placeholder 5">
            <a:extLst>
              <a:ext uri="{FF2B5EF4-FFF2-40B4-BE49-F238E27FC236}">
                <a16:creationId xmlns:a16="http://schemas.microsoft.com/office/drawing/2014/main" id="{60A8F8EC-999D-4EEF-BFEC-9BC56809A1A0}"/>
              </a:ext>
            </a:extLst>
          </p:cNvPr>
          <p:cNvPicPr>
            <a:picLocks noGrp="1" noChangeAspect="1"/>
          </p:cNvPicPr>
          <p:nvPr>
            <p:ph idx="1"/>
          </p:nvPr>
        </p:nvPicPr>
        <p:blipFill>
          <a:blip r:embed="rId2"/>
          <a:stretch>
            <a:fillRect/>
          </a:stretch>
        </p:blipFill>
        <p:spPr>
          <a:xfrm>
            <a:off x="847288" y="415254"/>
            <a:ext cx="8044978" cy="5431873"/>
          </a:xfrm>
          <a:ln w="38100">
            <a:solidFill>
              <a:schemeClr val="tx1"/>
            </a:solidFill>
          </a:ln>
        </p:spPr>
      </p:pic>
      <p:sp>
        <p:nvSpPr>
          <p:cNvPr id="4" name="Slide Number Placeholder 3">
            <a:extLst>
              <a:ext uri="{FF2B5EF4-FFF2-40B4-BE49-F238E27FC236}">
                <a16:creationId xmlns:a16="http://schemas.microsoft.com/office/drawing/2014/main" id="{13E55672-F008-4C28-B14C-6BBE964B436B}"/>
              </a:ext>
            </a:extLst>
          </p:cNvPr>
          <p:cNvSpPr>
            <a:spLocks noGrp="1"/>
          </p:cNvSpPr>
          <p:nvPr>
            <p:ph type="sldNum" sz="quarter" idx="12"/>
          </p:nvPr>
        </p:nvSpPr>
        <p:spPr/>
        <p:txBody>
          <a:bodyPr/>
          <a:lstStyle/>
          <a:p>
            <a:pPr>
              <a:defRPr/>
            </a:pPr>
            <a:fld id="{EC32E923-539C-4D2A-91F2-8E94007A0D6D}" type="slidenum">
              <a:rPr lang="en-US" smtClean="0"/>
              <a:pPr>
                <a:defRPr/>
              </a:pPr>
              <a:t>4</a:t>
            </a:fld>
            <a:endParaRPr lang="en-US"/>
          </a:p>
        </p:txBody>
      </p:sp>
      <p:sp>
        <p:nvSpPr>
          <p:cNvPr id="7" name="TextBox 3">
            <a:extLst>
              <a:ext uri="{FF2B5EF4-FFF2-40B4-BE49-F238E27FC236}">
                <a16:creationId xmlns:a16="http://schemas.microsoft.com/office/drawing/2014/main" id="{AF100253-12CB-46F7-B6A2-79B91E3CB54E}"/>
              </a:ext>
            </a:extLst>
          </p:cNvPr>
          <p:cNvSpPr txBox="1">
            <a:spLocks noChangeArrowheads="1"/>
          </p:cNvSpPr>
          <p:nvPr/>
        </p:nvSpPr>
        <p:spPr bwMode="auto">
          <a:xfrm>
            <a:off x="667637" y="6442746"/>
            <a:ext cx="1680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12</a:t>
            </a:r>
          </a:p>
        </p:txBody>
      </p:sp>
    </p:spTree>
    <p:extLst>
      <p:ext uri="{BB962C8B-B14F-4D97-AF65-F5344CB8AC3E}">
        <p14:creationId xmlns:p14="http://schemas.microsoft.com/office/powerpoint/2010/main" val="366010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7B9B-517E-4DDF-A857-B1846788D023}"/>
              </a:ext>
            </a:extLst>
          </p:cNvPr>
          <p:cNvSpPr>
            <a:spLocks noGrp="1"/>
          </p:cNvSpPr>
          <p:nvPr>
            <p:ph type="title"/>
          </p:nvPr>
        </p:nvSpPr>
        <p:spPr>
          <a:xfrm>
            <a:off x="9085277" y="685800"/>
            <a:ext cx="2961313" cy="5052270"/>
          </a:xfrm>
        </p:spPr>
        <p:txBody>
          <a:bodyPr/>
          <a:lstStyle/>
          <a:p>
            <a:pPr algn="ctr"/>
            <a:br>
              <a:rPr lang="en-US" sz="2000" dirty="0"/>
            </a:br>
            <a:br>
              <a:rPr lang="en-US" sz="1800" dirty="0"/>
            </a:br>
            <a:r>
              <a:rPr lang="en-US" sz="1800" b="1" dirty="0"/>
              <a:t>EXHIBIT 12:   Did the City repeat the same mistake that caused the entire litigation and review this survey? </a:t>
            </a:r>
            <a:br>
              <a:rPr lang="en-US" sz="1800" b="1" dirty="0"/>
            </a:br>
            <a:br>
              <a:rPr lang="en-US" sz="1800" b="1" dirty="0"/>
            </a:br>
            <a:r>
              <a:rPr lang="en-US" b="1" dirty="0"/>
              <a:t>NO ACCESS RIGHTS </a:t>
            </a:r>
          </a:p>
        </p:txBody>
      </p:sp>
      <p:sp>
        <p:nvSpPr>
          <p:cNvPr id="4" name="Slide Number Placeholder 3">
            <a:extLst>
              <a:ext uri="{FF2B5EF4-FFF2-40B4-BE49-F238E27FC236}">
                <a16:creationId xmlns:a16="http://schemas.microsoft.com/office/drawing/2014/main" id="{13E55672-F008-4C28-B14C-6BBE964B436B}"/>
              </a:ext>
            </a:extLst>
          </p:cNvPr>
          <p:cNvSpPr>
            <a:spLocks noGrp="1"/>
          </p:cNvSpPr>
          <p:nvPr>
            <p:ph type="sldNum" sz="quarter" idx="12"/>
          </p:nvPr>
        </p:nvSpPr>
        <p:spPr/>
        <p:txBody>
          <a:bodyPr/>
          <a:lstStyle/>
          <a:p>
            <a:pPr>
              <a:defRPr/>
            </a:pPr>
            <a:fld id="{EC32E923-539C-4D2A-91F2-8E94007A0D6D}" type="slidenum">
              <a:rPr lang="en-US" smtClean="0"/>
              <a:pPr>
                <a:defRPr/>
              </a:pPr>
              <a:t>5</a:t>
            </a:fld>
            <a:endParaRPr lang="en-US"/>
          </a:p>
        </p:txBody>
      </p:sp>
      <p:sp>
        <p:nvSpPr>
          <p:cNvPr id="7" name="TextBox 3">
            <a:extLst>
              <a:ext uri="{FF2B5EF4-FFF2-40B4-BE49-F238E27FC236}">
                <a16:creationId xmlns:a16="http://schemas.microsoft.com/office/drawing/2014/main" id="{AF100253-12CB-46F7-B6A2-79B91E3CB54E}"/>
              </a:ext>
            </a:extLst>
          </p:cNvPr>
          <p:cNvSpPr txBox="1">
            <a:spLocks noChangeArrowheads="1"/>
          </p:cNvSpPr>
          <p:nvPr/>
        </p:nvSpPr>
        <p:spPr bwMode="auto">
          <a:xfrm>
            <a:off x="667637" y="6442746"/>
            <a:ext cx="1680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1019, p. 4</a:t>
            </a:r>
          </a:p>
        </p:txBody>
      </p:sp>
      <p:pic>
        <p:nvPicPr>
          <p:cNvPr id="8" name="Picture 7">
            <a:extLst>
              <a:ext uri="{FF2B5EF4-FFF2-40B4-BE49-F238E27FC236}">
                <a16:creationId xmlns:a16="http://schemas.microsoft.com/office/drawing/2014/main" id="{A84C02DB-534D-4A38-8373-A9F5D432ECC2}"/>
              </a:ext>
            </a:extLst>
          </p:cNvPr>
          <p:cNvPicPr>
            <a:picLocks noChangeAspect="1"/>
          </p:cNvPicPr>
          <p:nvPr/>
        </p:nvPicPr>
        <p:blipFill>
          <a:blip r:embed="rId2"/>
          <a:stretch>
            <a:fillRect/>
          </a:stretch>
        </p:blipFill>
        <p:spPr>
          <a:xfrm>
            <a:off x="1219200" y="467149"/>
            <a:ext cx="7343192" cy="5489571"/>
          </a:xfrm>
          <a:prstGeom prst="rect">
            <a:avLst/>
          </a:prstGeom>
        </p:spPr>
      </p:pic>
    </p:spTree>
    <p:extLst>
      <p:ext uri="{BB962C8B-B14F-4D97-AF65-F5344CB8AC3E}">
        <p14:creationId xmlns:p14="http://schemas.microsoft.com/office/powerpoint/2010/main" val="47002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E7BFB9-844B-460B-9BB8-6BC8A12463EA}"/>
              </a:ext>
            </a:extLst>
          </p:cNvPr>
          <p:cNvSpPr>
            <a:spLocks noGrp="1"/>
          </p:cNvSpPr>
          <p:nvPr>
            <p:ph type="sldNum" sz="quarter" idx="12"/>
          </p:nvPr>
        </p:nvSpPr>
        <p:spPr/>
        <p:txBody>
          <a:bodyPr/>
          <a:lstStyle/>
          <a:p>
            <a:pPr>
              <a:defRPr/>
            </a:pPr>
            <a:fld id="{18A36F4C-B873-46B5-B0F4-E76D9BA9D0A8}" type="slidenum">
              <a:rPr lang="en-US" smtClean="0"/>
              <a:pPr>
                <a:defRPr/>
              </a:pPr>
              <a:t>6</a:t>
            </a:fld>
            <a:endParaRPr lang="en-US"/>
          </a:p>
        </p:txBody>
      </p:sp>
      <p:pic>
        <p:nvPicPr>
          <p:cNvPr id="4" name="Picture 3" descr="Diagram&#10;&#10;Description automatically generated">
            <a:extLst>
              <a:ext uri="{FF2B5EF4-FFF2-40B4-BE49-F238E27FC236}">
                <a16:creationId xmlns:a16="http://schemas.microsoft.com/office/drawing/2014/main" id="{EFE702B1-3A54-4A96-89BD-8A080AE8C5BC}"/>
              </a:ext>
            </a:extLst>
          </p:cNvPr>
          <p:cNvPicPr>
            <a:picLocks noChangeAspect="1"/>
          </p:cNvPicPr>
          <p:nvPr/>
        </p:nvPicPr>
        <p:blipFill>
          <a:blip r:embed="rId2"/>
          <a:stretch>
            <a:fillRect/>
          </a:stretch>
        </p:blipFill>
        <p:spPr>
          <a:xfrm>
            <a:off x="1702160" y="466726"/>
            <a:ext cx="9542377" cy="5656206"/>
          </a:xfrm>
          <a:prstGeom prst="rect">
            <a:avLst/>
          </a:prstGeom>
          <a:ln w="38100">
            <a:solidFill>
              <a:schemeClr val="tx1"/>
            </a:solidFill>
          </a:ln>
        </p:spPr>
      </p:pic>
      <p:sp>
        <p:nvSpPr>
          <p:cNvPr id="7" name="TextBox 3">
            <a:extLst>
              <a:ext uri="{FF2B5EF4-FFF2-40B4-BE49-F238E27FC236}">
                <a16:creationId xmlns:a16="http://schemas.microsoft.com/office/drawing/2014/main" id="{D24CB204-A8B0-45A8-B9FA-67D1C05539D0}"/>
              </a:ext>
            </a:extLst>
          </p:cNvPr>
          <p:cNvSpPr txBox="1">
            <a:spLocks noChangeArrowheads="1"/>
          </p:cNvSpPr>
          <p:nvPr/>
        </p:nvSpPr>
        <p:spPr bwMode="auto">
          <a:xfrm>
            <a:off x="655973" y="6406356"/>
            <a:ext cx="2360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1009</a:t>
            </a:r>
          </a:p>
        </p:txBody>
      </p:sp>
      <p:sp>
        <p:nvSpPr>
          <p:cNvPr id="5" name="TextBox 4">
            <a:extLst>
              <a:ext uri="{FF2B5EF4-FFF2-40B4-BE49-F238E27FC236}">
                <a16:creationId xmlns:a16="http://schemas.microsoft.com/office/drawing/2014/main" id="{2A184667-C848-46F8-B323-4F1DF3D320DC}"/>
              </a:ext>
            </a:extLst>
          </p:cNvPr>
          <p:cNvSpPr txBox="1"/>
          <p:nvPr/>
        </p:nvSpPr>
        <p:spPr>
          <a:xfrm>
            <a:off x="9043332" y="2206304"/>
            <a:ext cx="2122415" cy="1477328"/>
          </a:xfrm>
          <a:prstGeom prst="rect">
            <a:avLst/>
          </a:prstGeom>
          <a:noFill/>
        </p:spPr>
        <p:txBody>
          <a:bodyPr wrap="square" rtlCol="0">
            <a:spAutoFit/>
          </a:bodyPr>
          <a:lstStyle/>
          <a:p>
            <a:r>
              <a:rPr lang="en-US" b="1" u="sng" dirty="0"/>
              <a:t>Litigation is Pending to Determine if Deeded Access Will be restored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1F661A3B-17E8-4999-AF40-F1424BF6DE65}"/>
              </a:ext>
            </a:extLst>
          </p:cNvPr>
          <p:cNvSpPr txBox="1">
            <a:spLocks noChangeArrowheads="1"/>
          </p:cNvSpPr>
          <p:nvPr/>
        </p:nvSpPr>
        <p:spPr bwMode="auto">
          <a:xfrm>
            <a:off x="712356" y="6453188"/>
            <a:ext cx="2360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1006, p. 2</a:t>
            </a:r>
          </a:p>
        </p:txBody>
      </p:sp>
      <p:sp>
        <p:nvSpPr>
          <p:cNvPr id="3" name="Slide Number Placeholder 2">
            <a:extLst>
              <a:ext uri="{FF2B5EF4-FFF2-40B4-BE49-F238E27FC236}">
                <a16:creationId xmlns:a16="http://schemas.microsoft.com/office/drawing/2014/main" id="{CD54F1F6-23DE-4E36-BD9C-E38876520912}"/>
              </a:ext>
            </a:extLst>
          </p:cNvPr>
          <p:cNvSpPr>
            <a:spLocks noGrp="1"/>
          </p:cNvSpPr>
          <p:nvPr>
            <p:ph type="sldNum" sz="quarter" idx="12"/>
          </p:nvPr>
        </p:nvSpPr>
        <p:spPr/>
        <p:txBody>
          <a:bodyPr/>
          <a:lstStyle/>
          <a:p>
            <a:pPr>
              <a:defRPr/>
            </a:pPr>
            <a:fld id="{3B3F114F-3D00-475E-AA0E-945232B1C710}" type="slidenum">
              <a:rPr lang="en-US" smtClean="0"/>
              <a:pPr>
                <a:defRPr/>
              </a:pPr>
              <a:t>7</a:t>
            </a:fld>
            <a:endParaRPr lang="en-US"/>
          </a:p>
        </p:txBody>
      </p:sp>
      <p:pic>
        <p:nvPicPr>
          <p:cNvPr id="4" name="Picture 3" descr="Graphical user interface, table&#10;&#10;Description automatically generated with medium confidence">
            <a:extLst>
              <a:ext uri="{FF2B5EF4-FFF2-40B4-BE49-F238E27FC236}">
                <a16:creationId xmlns:a16="http://schemas.microsoft.com/office/drawing/2014/main" id="{C8FE3810-0031-4535-A559-6139019DB11D}"/>
              </a:ext>
            </a:extLst>
          </p:cNvPr>
          <p:cNvPicPr>
            <a:picLocks noChangeAspect="1"/>
          </p:cNvPicPr>
          <p:nvPr/>
        </p:nvPicPr>
        <p:blipFill>
          <a:blip r:embed="rId2"/>
          <a:stretch>
            <a:fillRect/>
          </a:stretch>
        </p:blipFill>
        <p:spPr>
          <a:xfrm>
            <a:off x="852044" y="770326"/>
            <a:ext cx="4268489" cy="5682862"/>
          </a:xfrm>
          <a:prstGeom prst="rect">
            <a:avLst/>
          </a:prstGeom>
          <a:ln w="38100">
            <a:solidFill>
              <a:schemeClr val="tx1"/>
            </a:solidFill>
          </a:ln>
        </p:spPr>
      </p:pic>
      <p:pic>
        <p:nvPicPr>
          <p:cNvPr id="8" name="Picture 7" descr="Graphical user interface, text, application, email&#10;&#10;Description automatically generated">
            <a:extLst>
              <a:ext uri="{FF2B5EF4-FFF2-40B4-BE49-F238E27FC236}">
                <a16:creationId xmlns:a16="http://schemas.microsoft.com/office/drawing/2014/main" id="{2C43AD51-9470-4F87-BBC5-BFF1E53F8DB1}"/>
              </a:ext>
            </a:extLst>
          </p:cNvPr>
          <p:cNvPicPr>
            <a:picLocks noChangeAspect="1"/>
          </p:cNvPicPr>
          <p:nvPr/>
        </p:nvPicPr>
        <p:blipFill>
          <a:blip r:embed="rId3"/>
          <a:stretch>
            <a:fillRect/>
          </a:stretch>
        </p:blipFill>
        <p:spPr>
          <a:xfrm>
            <a:off x="5557837" y="2557462"/>
            <a:ext cx="6334125" cy="3324225"/>
          </a:xfrm>
          <a:prstGeom prst="rect">
            <a:avLst/>
          </a:prstGeom>
          <a:ln w="38100">
            <a:solidFill>
              <a:schemeClr val="tx1"/>
            </a:solidFill>
          </a:ln>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C27052C0-5C9B-4089-82BD-187F662A7E57}"/>
                  </a:ext>
                </a:extLst>
              </p14:cNvPr>
              <p14:cNvContentPartPr/>
              <p14:nvPr/>
            </p14:nvContentPartPr>
            <p14:xfrm>
              <a:off x="8772525" y="1582998"/>
              <a:ext cx="1638300" cy="1638300"/>
            </p14:xfrm>
          </p:contentPart>
        </mc:Choice>
        <mc:Fallback xmlns="">
          <p:pic>
            <p:nvPicPr>
              <p:cNvPr id="10" name="Ink 9">
                <a:extLst>
                  <a:ext uri="{FF2B5EF4-FFF2-40B4-BE49-F238E27FC236}">
                    <a16:creationId xmlns:a16="http://schemas.microsoft.com/office/drawing/2014/main" id="{C27052C0-5C9B-4089-82BD-187F662A7E57}"/>
                  </a:ext>
                </a:extLst>
              </p:cNvPr>
              <p:cNvPicPr/>
              <p:nvPr/>
            </p:nvPicPr>
            <p:blipFill>
              <a:blip r:embed="rId5"/>
              <a:stretch>
                <a:fillRect/>
              </a:stretch>
            </p:blipFill>
            <p:spPr>
              <a:xfrm>
                <a:off x="8763525" y="1573998"/>
                <a:ext cx="1655939" cy="1655939"/>
              </a:xfrm>
              <a:prstGeom prst="rect">
                <a:avLst/>
              </a:prstGeom>
            </p:spPr>
          </p:pic>
        </mc:Fallback>
      </mc:AlternateContent>
      <p:sp>
        <p:nvSpPr>
          <p:cNvPr id="11" name="TextBox 10">
            <a:extLst>
              <a:ext uri="{FF2B5EF4-FFF2-40B4-BE49-F238E27FC236}">
                <a16:creationId xmlns:a16="http://schemas.microsoft.com/office/drawing/2014/main" id="{E34F8E8A-E43E-457F-AF68-D72A9B138AD8}"/>
              </a:ext>
            </a:extLst>
          </p:cNvPr>
          <p:cNvSpPr txBox="1"/>
          <p:nvPr/>
        </p:nvSpPr>
        <p:spPr>
          <a:xfrm>
            <a:off x="5236149" y="1112582"/>
            <a:ext cx="7222551" cy="923330"/>
          </a:xfrm>
          <a:prstGeom prst="rect">
            <a:avLst/>
          </a:prstGeom>
          <a:solidFill>
            <a:schemeClr val="bg1"/>
          </a:solidFill>
          <a:ln w="28575">
            <a:solidFill>
              <a:schemeClr val="tx2"/>
            </a:solidFill>
          </a:ln>
        </p:spPr>
        <p:txBody>
          <a:bodyPr wrap="square" rtlCol="0">
            <a:spAutoFit/>
          </a:bodyPr>
          <a:lstStyle/>
          <a:p>
            <a:r>
              <a:rPr lang="en-US" sz="1800" b="0" i="0" u="none" strike="noStrike" baseline="0" dirty="0">
                <a:solidFill>
                  <a:srgbClr val="000000"/>
                </a:solidFill>
                <a:latin typeface="LYGLTM+Calibri"/>
              </a:rPr>
              <a:t>I further certify that all easements, deed restrictions or other encumbrances restricting the use of the property are shown on the site plans submitted with this application. </a:t>
            </a:r>
            <a:endParaRPr lang="en-US" dirty="0"/>
          </a:p>
        </p:txBody>
      </p:sp>
      <p:sp>
        <p:nvSpPr>
          <p:cNvPr id="2" name="TextBox 1">
            <a:extLst>
              <a:ext uri="{FF2B5EF4-FFF2-40B4-BE49-F238E27FC236}">
                <a16:creationId xmlns:a16="http://schemas.microsoft.com/office/drawing/2014/main" id="{0F36F5E6-FFE1-40D7-9B60-4FFD1B41C300}"/>
              </a:ext>
            </a:extLst>
          </p:cNvPr>
          <p:cNvSpPr txBox="1"/>
          <p:nvPr/>
        </p:nvSpPr>
        <p:spPr>
          <a:xfrm>
            <a:off x="3072969" y="134549"/>
            <a:ext cx="7471992" cy="478172"/>
          </a:xfrm>
          <a:prstGeom prst="rect">
            <a:avLst/>
          </a:prstGeom>
          <a:noFill/>
        </p:spPr>
        <p:txBody>
          <a:bodyPr wrap="square" rtlCol="0">
            <a:spAutoFit/>
          </a:bodyPr>
          <a:lstStyle/>
          <a:p>
            <a:pPr algn="ctr"/>
            <a:r>
              <a:rPr lang="en-US" sz="2400" dirty="0"/>
              <a:t>Chris Niederman Lied</a:t>
            </a:r>
          </a:p>
        </p:txBody>
      </p:sp>
    </p:spTree>
    <p:extLst>
      <p:ext uri="{BB962C8B-B14F-4D97-AF65-F5344CB8AC3E}">
        <p14:creationId xmlns:p14="http://schemas.microsoft.com/office/powerpoint/2010/main" val="87139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7B9B-517E-4DDF-A857-B1846788D023}"/>
              </a:ext>
            </a:extLst>
          </p:cNvPr>
          <p:cNvSpPr>
            <a:spLocks noGrp="1"/>
          </p:cNvSpPr>
          <p:nvPr>
            <p:ph type="title"/>
          </p:nvPr>
        </p:nvSpPr>
        <p:spPr>
          <a:xfrm>
            <a:off x="9085277" y="685800"/>
            <a:ext cx="2961313" cy="5052270"/>
          </a:xfrm>
        </p:spPr>
        <p:txBody>
          <a:bodyPr/>
          <a:lstStyle/>
          <a:p>
            <a:pPr algn="ctr"/>
            <a:br>
              <a:rPr lang="en-US" sz="2000" dirty="0"/>
            </a:br>
            <a:br>
              <a:rPr lang="en-US" sz="1800" dirty="0"/>
            </a:br>
            <a:r>
              <a:rPr lang="en-US" sz="1800" b="1" dirty="0"/>
              <a:t>EXHIBIT 12:   Did Chris Niederman submit the knowingly false survey or was no survey submitted at all? </a:t>
            </a:r>
            <a:br>
              <a:rPr lang="en-US" sz="1800" b="1" dirty="0"/>
            </a:br>
            <a:br>
              <a:rPr lang="en-US" sz="1800" b="1" dirty="0"/>
            </a:br>
            <a:br>
              <a:rPr lang="en-US" sz="1800" b="1" dirty="0"/>
            </a:br>
            <a:r>
              <a:rPr lang="en-US" b="1" dirty="0"/>
              <a:t>NO ACCESS RIGHTS </a:t>
            </a:r>
          </a:p>
        </p:txBody>
      </p:sp>
      <p:sp>
        <p:nvSpPr>
          <p:cNvPr id="4" name="Slide Number Placeholder 3">
            <a:extLst>
              <a:ext uri="{FF2B5EF4-FFF2-40B4-BE49-F238E27FC236}">
                <a16:creationId xmlns:a16="http://schemas.microsoft.com/office/drawing/2014/main" id="{13E55672-F008-4C28-B14C-6BBE964B436B}"/>
              </a:ext>
            </a:extLst>
          </p:cNvPr>
          <p:cNvSpPr>
            <a:spLocks noGrp="1"/>
          </p:cNvSpPr>
          <p:nvPr>
            <p:ph type="sldNum" sz="quarter" idx="12"/>
          </p:nvPr>
        </p:nvSpPr>
        <p:spPr/>
        <p:txBody>
          <a:bodyPr/>
          <a:lstStyle/>
          <a:p>
            <a:pPr>
              <a:defRPr/>
            </a:pPr>
            <a:fld id="{EC32E923-539C-4D2A-91F2-8E94007A0D6D}" type="slidenum">
              <a:rPr lang="en-US" smtClean="0"/>
              <a:pPr>
                <a:defRPr/>
              </a:pPr>
              <a:t>8</a:t>
            </a:fld>
            <a:endParaRPr lang="en-US"/>
          </a:p>
        </p:txBody>
      </p:sp>
      <p:sp>
        <p:nvSpPr>
          <p:cNvPr id="7" name="TextBox 3">
            <a:extLst>
              <a:ext uri="{FF2B5EF4-FFF2-40B4-BE49-F238E27FC236}">
                <a16:creationId xmlns:a16="http://schemas.microsoft.com/office/drawing/2014/main" id="{AF100253-12CB-46F7-B6A2-79B91E3CB54E}"/>
              </a:ext>
            </a:extLst>
          </p:cNvPr>
          <p:cNvSpPr txBox="1">
            <a:spLocks noChangeArrowheads="1"/>
          </p:cNvSpPr>
          <p:nvPr/>
        </p:nvSpPr>
        <p:spPr bwMode="auto">
          <a:xfrm>
            <a:off x="667637" y="6442746"/>
            <a:ext cx="1680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12</a:t>
            </a:r>
          </a:p>
        </p:txBody>
      </p:sp>
      <p:pic>
        <p:nvPicPr>
          <p:cNvPr id="8" name="Picture 7">
            <a:extLst>
              <a:ext uri="{FF2B5EF4-FFF2-40B4-BE49-F238E27FC236}">
                <a16:creationId xmlns:a16="http://schemas.microsoft.com/office/drawing/2014/main" id="{A84C02DB-534D-4A38-8373-A9F5D432ECC2}"/>
              </a:ext>
            </a:extLst>
          </p:cNvPr>
          <p:cNvPicPr>
            <a:picLocks noChangeAspect="1"/>
          </p:cNvPicPr>
          <p:nvPr/>
        </p:nvPicPr>
        <p:blipFill>
          <a:blip r:embed="rId2"/>
          <a:stretch>
            <a:fillRect/>
          </a:stretch>
        </p:blipFill>
        <p:spPr>
          <a:xfrm>
            <a:off x="1219200" y="467149"/>
            <a:ext cx="7343192" cy="5489571"/>
          </a:xfrm>
          <a:prstGeom prst="rect">
            <a:avLst/>
          </a:prstGeom>
        </p:spPr>
      </p:pic>
    </p:spTree>
    <p:extLst>
      <p:ext uri="{BB962C8B-B14F-4D97-AF65-F5344CB8AC3E}">
        <p14:creationId xmlns:p14="http://schemas.microsoft.com/office/powerpoint/2010/main" val="268679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a:extLst>
              <a:ext uri="{FF2B5EF4-FFF2-40B4-BE49-F238E27FC236}">
                <a16:creationId xmlns:a16="http://schemas.microsoft.com/office/drawing/2014/main" id="{01B2E298-EDFA-4708-8580-9132BC4774A4}"/>
              </a:ext>
            </a:extLst>
          </p:cNvPr>
          <p:cNvSpPr txBox="1">
            <a:spLocks noChangeArrowheads="1"/>
          </p:cNvSpPr>
          <p:nvPr/>
        </p:nvSpPr>
        <p:spPr bwMode="auto">
          <a:xfrm>
            <a:off x="704780" y="6453187"/>
            <a:ext cx="2360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t>EX. 1008, p 26</a:t>
            </a:r>
          </a:p>
        </p:txBody>
      </p:sp>
      <p:sp>
        <p:nvSpPr>
          <p:cNvPr id="3" name="Slide Number Placeholder 2">
            <a:extLst>
              <a:ext uri="{FF2B5EF4-FFF2-40B4-BE49-F238E27FC236}">
                <a16:creationId xmlns:a16="http://schemas.microsoft.com/office/drawing/2014/main" id="{8EAE68E3-631F-4560-9C82-26CB4B441C86}"/>
              </a:ext>
            </a:extLst>
          </p:cNvPr>
          <p:cNvSpPr>
            <a:spLocks noGrp="1"/>
          </p:cNvSpPr>
          <p:nvPr>
            <p:ph type="sldNum" sz="quarter" idx="12"/>
          </p:nvPr>
        </p:nvSpPr>
        <p:spPr/>
        <p:txBody>
          <a:bodyPr/>
          <a:lstStyle/>
          <a:p>
            <a:pPr>
              <a:defRPr/>
            </a:pPr>
            <a:fld id="{18A36F4C-B873-46B5-B0F4-E76D9BA9D0A8}" type="slidenum">
              <a:rPr lang="en-US" smtClean="0"/>
              <a:pPr>
                <a:defRPr/>
              </a:pPr>
              <a:t>9</a:t>
            </a:fld>
            <a:endParaRPr lang="en-US"/>
          </a:p>
        </p:txBody>
      </p:sp>
      <p:pic>
        <p:nvPicPr>
          <p:cNvPr id="6" name="Picture 5" descr="Text&#10;&#10;Description automatically generated">
            <a:extLst>
              <a:ext uri="{FF2B5EF4-FFF2-40B4-BE49-F238E27FC236}">
                <a16:creationId xmlns:a16="http://schemas.microsoft.com/office/drawing/2014/main" id="{39A840DF-7690-4BD5-8D7D-AF3DE0892BDE}"/>
              </a:ext>
            </a:extLst>
          </p:cNvPr>
          <p:cNvPicPr>
            <a:picLocks noChangeAspect="1"/>
          </p:cNvPicPr>
          <p:nvPr/>
        </p:nvPicPr>
        <p:blipFill>
          <a:blip r:embed="rId2"/>
          <a:stretch>
            <a:fillRect/>
          </a:stretch>
        </p:blipFill>
        <p:spPr>
          <a:xfrm>
            <a:off x="788670" y="850421"/>
            <a:ext cx="3959054" cy="5456583"/>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2">
            <a:extLst>
              <a:ext uri="{FF2B5EF4-FFF2-40B4-BE49-F238E27FC236}">
                <a16:creationId xmlns:a16="http://schemas.microsoft.com/office/drawing/2014/main" id="{EF83B8DD-9BB0-4F08-B8CB-7A600C09D244}"/>
              </a:ext>
            </a:extLst>
          </p:cNvPr>
          <p:cNvSpPr txBox="1">
            <a:spLocks noChangeArrowheads="1"/>
          </p:cNvSpPr>
          <p:nvPr/>
        </p:nvSpPr>
        <p:spPr bwMode="auto">
          <a:xfrm>
            <a:off x="5133181" y="3117048"/>
            <a:ext cx="62701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l"/>
            <a:r>
              <a:rPr lang="en-US" sz="1800" b="0" i="0" u="none" strike="noStrike" baseline="0" dirty="0">
                <a:latin typeface="CIDFont+F1"/>
              </a:rPr>
              <a:t>The Development Standards Guide is adopted under the</a:t>
            </a:r>
          </a:p>
          <a:p>
            <a:pPr algn="l"/>
            <a:r>
              <a:rPr lang="en-US" sz="1800" b="0" i="0" u="none" strike="noStrike" baseline="0" dirty="0">
                <a:latin typeface="CIDFont+F1"/>
              </a:rPr>
              <a:t>authority of Chapter 19.27 RCW and WAC 51-54A-002 and thus is City administrative law</a:t>
            </a:r>
            <a:endParaRPr lang="en-US" altLang="en-US" dirty="0"/>
          </a:p>
        </p:txBody>
      </p:sp>
      <p:pic>
        <p:nvPicPr>
          <p:cNvPr id="8" name="Picture 7" descr="Text&#10;&#10;Description automatically generated">
            <a:extLst>
              <a:ext uri="{FF2B5EF4-FFF2-40B4-BE49-F238E27FC236}">
                <a16:creationId xmlns:a16="http://schemas.microsoft.com/office/drawing/2014/main" id="{0D206ACB-7579-4438-82D9-2CB3896BEBB1}"/>
              </a:ext>
            </a:extLst>
          </p:cNvPr>
          <p:cNvPicPr>
            <a:picLocks noChangeAspect="1"/>
          </p:cNvPicPr>
          <p:nvPr/>
        </p:nvPicPr>
        <p:blipFill>
          <a:blip r:embed="rId3"/>
          <a:stretch>
            <a:fillRect/>
          </a:stretch>
        </p:blipFill>
        <p:spPr>
          <a:xfrm>
            <a:off x="4922048" y="850421"/>
            <a:ext cx="6692413" cy="2016669"/>
          </a:xfrm>
          <a:prstGeom prst="rect">
            <a:avLst/>
          </a:prstGeom>
          <a:ln w="38100">
            <a:solidFill>
              <a:schemeClr val="tx1"/>
            </a:solidFill>
          </a:ln>
        </p:spPr>
      </p:pic>
      <p:sp>
        <p:nvSpPr>
          <p:cNvPr id="2" name="TextBox 1">
            <a:extLst>
              <a:ext uri="{FF2B5EF4-FFF2-40B4-BE49-F238E27FC236}">
                <a16:creationId xmlns:a16="http://schemas.microsoft.com/office/drawing/2014/main" id="{102F42F8-B023-4DAC-B5E8-F243A5429A8C}"/>
              </a:ext>
            </a:extLst>
          </p:cNvPr>
          <p:cNvSpPr txBox="1"/>
          <p:nvPr/>
        </p:nvSpPr>
        <p:spPr>
          <a:xfrm>
            <a:off x="1778466" y="234892"/>
            <a:ext cx="9454393" cy="461665"/>
          </a:xfrm>
          <a:prstGeom prst="rect">
            <a:avLst/>
          </a:prstGeom>
          <a:noFill/>
        </p:spPr>
        <p:txBody>
          <a:bodyPr wrap="square" rtlCol="0">
            <a:spAutoFit/>
          </a:bodyPr>
          <a:lstStyle/>
          <a:p>
            <a:pPr algn="ctr"/>
            <a:r>
              <a:rPr lang="en-US" sz="2400" b="1" dirty="0"/>
              <a:t>The City Did Not Follow Its Own Process that the Yangs Trusted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emplate>TM10001105[[fn=Crop]]</Template>
  <TotalTime>2965</TotalTime>
  <Words>1332</Words>
  <Application>Microsoft Office PowerPoint</Application>
  <PresentationFormat>Widescreen</PresentationFormat>
  <Paragraphs>102</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CIDFont+F1</vt:lpstr>
      <vt:lpstr>Franklin Gothic Book</vt:lpstr>
      <vt:lpstr>LYGLTM+Calibri</vt:lpstr>
      <vt:lpstr>Times New Roman</vt:lpstr>
      <vt:lpstr>Wingdings</vt:lpstr>
      <vt:lpstr>Crop</vt:lpstr>
      <vt:lpstr>PowerPoint Presentation</vt:lpstr>
      <vt:lpstr>PowerPoint Presentation</vt:lpstr>
      <vt:lpstr>PowerPoint Presentation</vt:lpstr>
      <vt:lpstr>  Misalignment made possible by the Niedermans’ omission of the deeded easement access from the Niedermans’ survey when they submitted for permits to the City of Mercer Island when their home was constructed  Survey Omits Deeded Access – doesn’t show any authorized access</vt:lpstr>
      <vt:lpstr>  EXHIBIT 12:   Did the City repeat the same mistake that caused the entire litigation and review this survey?   NO ACCESS RIGHTS </vt:lpstr>
      <vt:lpstr>PowerPoint Presentation</vt:lpstr>
      <vt:lpstr>PowerPoint Presentation</vt:lpstr>
      <vt:lpstr>  EXHIBIT 12:   Did Chris Niederman submit the knowingly false survey or was no survey submitted at all?    NO ACCESS RIGHTS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City Failed to Follow Its Own Process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Capell</dc:creator>
  <cp:lastModifiedBy>Ryan Sternoff</cp:lastModifiedBy>
  <cp:revision>132</cp:revision>
  <cp:lastPrinted>2021-09-18T23:29:16Z</cp:lastPrinted>
  <dcterms:created xsi:type="dcterms:W3CDTF">2019-09-04T18:09:32Z</dcterms:created>
  <dcterms:modified xsi:type="dcterms:W3CDTF">2021-09-20T21:30:00Z</dcterms:modified>
</cp:coreProperties>
</file>